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4"/>
  </p:sldMasterIdLst>
  <p:notesMasterIdLst>
    <p:notesMasterId r:id="rId30"/>
  </p:notesMasterIdLst>
  <p:handoutMasterIdLst>
    <p:handoutMasterId r:id="rId31"/>
  </p:handoutMasterIdLst>
  <p:sldIdLst>
    <p:sldId id="257" r:id="rId5"/>
    <p:sldId id="260" r:id="rId6"/>
    <p:sldId id="258" r:id="rId7"/>
    <p:sldId id="324" r:id="rId8"/>
    <p:sldId id="325" r:id="rId9"/>
    <p:sldId id="326" r:id="rId10"/>
    <p:sldId id="332" r:id="rId11"/>
    <p:sldId id="330" r:id="rId12"/>
    <p:sldId id="331" r:id="rId13"/>
    <p:sldId id="328" r:id="rId14"/>
    <p:sldId id="335" r:id="rId15"/>
    <p:sldId id="336" r:id="rId16"/>
    <p:sldId id="338" r:id="rId17"/>
    <p:sldId id="341" r:id="rId18"/>
    <p:sldId id="342" r:id="rId19"/>
    <p:sldId id="346" r:id="rId20"/>
    <p:sldId id="347" r:id="rId21"/>
    <p:sldId id="349" r:id="rId22"/>
    <p:sldId id="350" r:id="rId23"/>
    <p:sldId id="354" r:id="rId24"/>
    <p:sldId id="355" r:id="rId25"/>
    <p:sldId id="356" r:id="rId26"/>
    <p:sldId id="357" r:id="rId27"/>
    <p:sldId id="353" r:id="rId28"/>
    <p:sldId id="313" r:id="rId29"/>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4083">
          <p15:clr>
            <a:srgbClr val="A4A3A4"/>
          </p15:clr>
        </p15:guide>
        <p15:guide id="2" pos="5759">
          <p15:clr>
            <a:srgbClr val="A4A3A4"/>
          </p15:clr>
        </p15:guide>
        <p15:guide id="3">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 Constance A." initials="MCA" lastIdx="1" clrIdx="0"/>
  <p:cmAuthor id="2" name="Cannaday, Lindsay" initials="CL" lastIdx="2" clrIdx="1">
    <p:extLst>
      <p:ext uri="{19B8F6BF-5375-455C-9EA6-DF929625EA0E}">
        <p15:presenceInfo xmlns="" xmlns:p15="http://schemas.microsoft.com/office/powerpoint/2012/main" userId="S-1-5-21-725345543-861567501-839522115-124378" providerId="AD"/>
      </p:ext>
    </p:extLst>
  </p:cmAuthor>
  <p:cmAuthor id="3" name="Windows User" initials="WU" lastIdx="31"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E77707"/>
    <a:srgbClr val="ED8B00"/>
    <a:srgbClr val="C8102E"/>
    <a:srgbClr val="9C0D60"/>
    <a:srgbClr val="D0DEBB"/>
    <a:srgbClr val="B9D9EB"/>
    <a:srgbClr val="F3D03E"/>
    <a:srgbClr val="F6EB61"/>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74" autoAdjust="0"/>
    <p:restoredTop sz="94660"/>
  </p:normalViewPr>
  <p:slideViewPr>
    <p:cSldViewPr snapToGrid="0" snapToObjects="1">
      <p:cViewPr>
        <p:scale>
          <a:sx n="66" d="100"/>
          <a:sy n="66" d="100"/>
        </p:scale>
        <p:origin x="-1602" y="42"/>
      </p:cViewPr>
      <p:guideLst>
        <p:guide orient="horz" pos="4083"/>
        <p:guide pos="5759"/>
        <p:guide/>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69" d="100"/>
          <a:sy n="69" d="100"/>
        </p:scale>
        <p:origin x="2754" y="72"/>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eaLnBrk="1" fontAlgn="auto" hangingPunct="1">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eaLnBrk="1" fontAlgn="auto" hangingPunct="1">
              <a:spcBef>
                <a:spcPts val="0"/>
              </a:spcBef>
              <a:spcAft>
                <a:spcPts val="0"/>
              </a:spcAft>
              <a:defRPr sz="1200">
                <a:latin typeface="+mn-lt"/>
                <a:cs typeface="+mn-cs"/>
              </a:defRPr>
            </a:lvl1pPr>
          </a:lstStyle>
          <a:p>
            <a:pPr>
              <a:defRPr/>
            </a:pPr>
            <a:fld id="{65E1C5BC-F31E-4AC1-922D-75F80F8A2851}" type="datetimeFigureOut">
              <a:rPr lang="en-US"/>
              <a:pPr>
                <a:defRPr/>
              </a:pPr>
              <a:t>12/8/2015</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eaLnBrk="1" fontAlgn="auto" hangingPunct="1">
              <a:spcBef>
                <a:spcPts val="0"/>
              </a:spcBef>
              <a:spcAft>
                <a:spcPts val="0"/>
              </a:spcAft>
              <a:defRPr sz="1200">
                <a:latin typeface="+mn-lt"/>
                <a:cs typeface="+mn-cs"/>
              </a:defRPr>
            </a:lvl1pPr>
          </a:lstStyle>
          <a:p>
            <a:pPr>
              <a:defRPr/>
            </a:pPr>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Calibri" panose="020F0502020204030204" pitchFamily="34" charset="0"/>
              </a:defRPr>
            </a:lvl1pPr>
          </a:lstStyle>
          <a:p>
            <a:fld id="{F4745A00-F1FE-4BD7-A63E-B5B2B63DD058}" type="slidenum">
              <a:rPr lang="en-US"/>
              <a:pPr/>
              <a:t>‹#›</a:t>
            </a:fld>
            <a:endParaRPr lang="en-US" dirty="0"/>
          </a:p>
        </p:txBody>
      </p:sp>
    </p:spTree>
    <p:extLst>
      <p:ext uri="{BB962C8B-B14F-4D97-AF65-F5344CB8AC3E}">
        <p14:creationId xmlns="" xmlns:p14="http://schemas.microsoft.com/office/powerpoint/2010/main" val="39471983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eaLnBrk="1" fontAlgn="auto" hangingPunct="1">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eaLnBrk="1" fontAlgn="auto" hangingPunct="1">
              <a:spcBef>
                <a:spcPts val="0"/>
              </a:spcBef>
              <a:spcAft>
                <a:spcPts val="0"/>
              </a:spcAft>
              <a:defRPr sz="1200">
                <a:latin typeface="+mn-lt"/>
                <a:cs typeface="+mn-cs"/>
              </a:defRPr>
            </a:lvl1pPr>
          </a:lstStyle>
          <a:p>
            <a:pPr>
              <a:defRPr/>
            </a:pPr>
            <a:fld id="{F8886A9F-FF03-427E-9662-136BACAF8975}" type="datetimeFigureOut">
              <a:rPr lang="en-US"/>
              <a:pPr>
                <a:defRPr/>
              </a:pPr>
              <a:t>12/8/2015</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eaLnBrk="1" fontAlgn="auto" hangingPunct="1">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Calibri" panose="020F0502020204030204" pitchFamily="34" charset="0"/>
              </a:defRPr>
            </a:lvl1pPr>
          </a:lstStyle>
          <a:p>
            <a:fld id="{DB6811B4-5DB7-4D1A-887B-4DD72FF17475}" type="slidenum">
              <a:rPr lang="en-US"/>
              <a:pPr/>
              <a:t>‹#›</a:t>
            </a:fld>
            <a:endParaRPr lang="en-US" dirty="0"/>
          </a:p>
        </p:txBody>
      </p:sp>
    </p:spTree>
    <p:extLst>
      <p:ext uri="{BB962C8B-B14F-4D97-AF65-F5344CB8AC3E}">
        <p14:creationId xmlns="" xmlns:p14="http://schemas.microsoft.com/office/powerpoint/2010/main" val="419554139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811B4-5DB7-4D1A-887B-4DD72FF17475}" type="slidenum">
              <a:rPr lang="en-US" smtClean="0"/>
              <a:pPr/>
              <a:t>3</a:t>
            </a:fld>
            <a:endParaRPr lang="en-US" dirty="0"/>
          </a:p>
        </p:txBody>
      </p:sp>
    </p:spTree>
    <p:extLst>
      <p:ext uri="{BB962C8B-B14F-4D97-AF65-F5344CB8AC3E}">
        <p14:creationId xmlns="" xmlns:p14="http://schemas.microsoft.com/office/powerpoint/2010/main" val="955328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4403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A693537-B1B6-40AD-A37A-D29E6C58A27D}" type="slidenum">
              <a:rPr lang="en-US">
                <a:latin typeface="Calibri" panose="020F0502020204030204" pitchFamily="34" charset="0"/>
              </a:rPr>
              <a:pPr/>
              <a:t>25</a:t>
            </a:fld>
            <a:endParaRPr lang="en-US" dirty="0">
              <a:latin typeface="Calibri" panose="020F0502020204030204" pitchFamily="34" charset="0"/>
            </a:endParaRPr>
          </a:p>
        </p:txBody>
      </p:sp>
    </p:spTree>
    <p:extLst>
      <p:ext uri="{BB962C8B-B14F-4D97-AF65-F5344CB8AC3E}">
        <p14:creationId xmlns="" xmlns:p14="http://schemas.microsoft.com/office/powerpoint/2010/main" val="34081199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Magellan Cover 1.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29768" y="426720"/>
            <a:ext cx="8714232" cy="6431280"/>
          </a:xfrm>
          <a:prstGeom prst="rect">
            <a:avLst/>
          </a:prstGeom>
        </p:spPr>
      </p:pic>
      <p:sp>
        <p:nvSpPr>
          <p:cNvPr id="2" name="Title 1"/>
          <p:cNvSpPr>
            <a:spLocks noGrp="1"/>
          </p:cNvSpPr>
          <p:nvPr>
            <p:ph type="ctrTitle"/>
          </p:nvPr>
        </p:nvSpPr>
        <p:spPr>
          <a:xfrm>
            <a:off x="411480" y="2743200"/>
            <a:ext cx="5074920" cy="1470025"/>
          </a:xfrm>
        </p:spPr>
        <p:txBody>
          <a:bodyPr vert="horz" lIns="0" tIns="0" rIns="0" bIns="0" rtlCol="0" anchor="t">
            <a:normAutofit/>
          </a:bodyPr>
          <a:lstStyle>
            <a:lvl1pPr algn="l" defTabSz="914400" rtl="0" eaLnBrk="1" latinLnBrk="0" hangingPunct="1">
              <a:spcBef>
                <a:spcPct val="0"/>
              </a:spcBef>
              <a:buNone/>
              <a:defRPr lang="en-US" sz="3600" i="1" kern="1200" smtClean="0">
                <a:solidFill>
                  <a:schemeClr val="tx1"/>
                </a:solidFill>
                <a:latin typeface="+mj-lt"/>
                <a:ea typeface="+mj-ea"/>
                <a:cs typeface="+mj-cs"/>
              </a:defRPr>
            </a:lvl1pPr>
          </a:lstStyle>
          <a:p>
            <a:r>
              <a:rPr lang="en-US" smtClean="0"/>
              <a:t>Click to edit Master title style</a:t>
            </a:r>
            <a:endParaRPr lang="en-US" dirty="0"/>
          </a:p>
        </p:txBody>
      </p:sp>
      <p:sp>
        <p:nvSpPr>
          <p:cNvPr id="3" name="Subtitle 2"/>
          <p:cNvSpPr>
            <a:spLocks noGrp="1"/>
          </p:cNvSpPr>
          <p:nvPr>
            <p:ph type="subTitle" idx="1"/>
          </p:nvPr>
        </p:nvSpPr>
        <p:spPr>
          <a:xfrm>
            <a:off x="429768" y="4456497"/>
            <a:ext cx="4178808" cy="1049154"/>
          </a:xfrm>
        </p:spPr>
        <p:txBody>
          <a:bodyPr vert="horz" lIns="0" tIns="0" rIns="0" bIns="0" rtlCol="0">
            <a:normAutofit/>
          </a:bodyPr>
          <a:lstStyle>
            <a:lvl1pPr marL="0" indent="0" algn="l" defTabSz="914400" rtl="0" eaLnBrk="1" latinLnBrk="0" hangingPunct="1">
              <a:spcBef>
                <a:spcPct val="20000"/>
              </a:spcBef>
              <a:buFont typeface="Arial" pitchFamily="34" charset="0"/>
              <a:buNone/>
              <a:tabLst/>
              <a:defRPr lang="en-US" sz="2000" b="0" kern="1200" smtClean="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6" name="Picture 5" descr="MMA wordmark.png"/>
          <p:cNvPicPr>
            <a:picLocks noChangeAspect="1"/>
          </p:cNvPicPr>
          <p:nvPr/>
        </p:nvPicPr>
        <p:blipFill>
          <a:blip r:embed="rId3" cstate="print"/>
          <a:stretch>
            <a:fillRect/>
          </a:stretch>
        </p:blipFill>
        <p:spPr>
          <a:xfrm>
            <a:off x="6858000" y="381000"/>
            <a:ext cx="1828800" cy="478150"/>
          </a:xfrm>
          <a:prstGeom prst="rect">
            <a:avLst/>
          </a:prstGeom>
        </p:spPr>
      </p:pic>
      <p:pic>
        <p:nvPicPr>
          <p:cNvPr id="9" name="Picture 8" descr="Magellan logo.png"/>
          <p:cNvPicPr>
            <a:picLocks noChangeAspect="1"/>
          </p:cNvPicPr>
          <p:nvPr/>
        </p:nvPicPr>
        <p:blipFill>
          <a:blip r:embed="rId4" cstate="print"/>
          <a:stretch>
            <a:fillRect/>
          </a:stretch>
        </p:blipFill>
        <p:spPr>
          <a:xfrm>
            <a:off x="381000" y="6169152"/>
            <a:ext cx="1566673" cy="384048"/>
          </a:xfrm>
          <a:prstGeom prst="rect">
            <a:avLst/>
          </a:prstGeom>
        </p:spPr>
      </p:pic>
      <p:pic>
        <p:nvPicPr>
          <p:cNvPr id="8" name="Picture 9" descr="Magellan Cover 1.png"/>
          <p:cNvPicPr>
            <a:picLocks noChangeAspect="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430213" y="427038"/>
            <a:ext cx="8713787" cy="6430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90838263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fld id="{DE18E73D-3AD7-40EF-B6D5-D3FDC236702B}" type="slidenum">
              <a:rPr lang="en-US" smtClean="0"/>
              <a:pPr/>
              <a:t>‹#›</a:t>
            </a:fld>
            <a:endParaRPr lang="en-US" dirty="0"/>
          </a:p>
        </p:txBody>
      </p:sp>
    </p:spTree>
    <p:extLst>
      <p:ext uri="{BB962C8B-B14F-4D97-AF65-F5344CB8AC3E}">
        <p14:creationId xmlns="" xmlns:p14="http://schemas.microsoft.com/office/powerpoint/2010/main" val="48847572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pic>
        <p:nvPicPr>
          <p:cNvPr id="4" name="Picture 3" descr="Cover2.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898904" y="0"/>
            <a:ext cx="7245096" cy="5239512"/>
          </a:xfrm>
          <a:prstGeom prst="rect">
            <a:avLst/>
          </a:prstGeom>
        </p:spPr>
      </p:pic>
      <p:sp>
        <p:nvSpPr>
          <p:cNvPr id="2" name="Title 1"/>
          <p:cNvSpPr>
            <a:spLocks noGrp="1"/>
          </p:cNvSpPr>
          <p:nvPr>
            <p:ph type="ctrTitle"/>
          </p:nvPr>
        </p:nvSpPr>
        <p:spPr>
          <a:xfrm>
            <a:off x="411480" y="2743200"/>
            <a:ext cx="5074920" cy="1470025"/>
          </a:xfrm>
        </p:spPr>
        <p:txBody>
          <a:bodyPr vert="horz" lIns="0" tIns="0" rIns="0" bIns="0" rtlCol="0" anchor="t">
            <a:normAutofit/>
          </a:bodyPr>
          <a:lstStyle>
            <a:lvl1pPr algn="l" defTabSz="914400" rtl="0" eaLnBrk="1" latinLnBrk="0" hangingPunct="1">
              <a:spcBef>
                <a:spcPct val="0"/>
              </a:spcBef>
              <a:buNone/>
              <a:defRPr lang="en-US" sz="3600" i="1" kern="1200" smtClean="0">
                <a:solidFill>
                  <a:schemeClr val="tx1"/>
                </a:solidFill>
                <a:latin typeface="+mj-lt"/>
                <a:ea typeface="+mj-ea"/>
                <a:cs typeface="+mj-cs"/>
              </a:defRPr>
            </a:lvl1pPr>
          </a:lstStyle>
          <a:p>
            <a:r>
              <a:rPr lang="en-US" smtClean="0"/>
              <a:t>Click to edit Master title style</a:t>
            </a:r>
            <a:endParaRPr lang="en-US"/>
          </a:p>
        </p:txBody>
      </p:sp>
      <p:pic>
        <p:nvPicPr>
          <p:cNvPr id="7" name="Picture 6" descr="MMA wordmark.png"/>
          <p:cNvPicPr>
            <a:picLocks noChangeAspect="1"/>
          </p:cNvPicPr>
          <p:nvPr/>
        </p:nvPicPr>
        <p:blipFill>
          <a:blip r:embed="rId3" cstate="print"/>
          <a:stretch>
            <a:fillRect/>
          </a:stretch>
        </p:blipFill>
        <p:spPr>
          <a:xfrm>
            <a:off x="6858000" y="381000"/>
            <a:ext cx="1828800" cy="478150"/>
          </a:xfrm>
          <a:prstGeom prst="rect">
            <a:avLst/>
          </a:prstGeom>
        </p:spPr>
      </p:pic>
      <p:pic>
        <p:nvPicPr>
          <p:cNvPr id="8" name="Picture 7" descr="Magellan logo.png"/>
          <p:cNvPicPr>
            <a:picLocks noChangeAspect="1"/>
          </p:cNvPicPr>
          <p:nvPr/>
        </p:nvPicPr>
        <p:blipFill>
          <a:blip r:embed="rId4" cstate="print"/>
          <a:stretch>
            <a:fillRect/>
          </a:stretch>
        </p:blipFill>
        <p:spPr>
          <a:xfrm>
            <a:off x="381000" y="6169152"/>
            <a:ext cx="1566673" cy="384048"/>
          </a:xfrm>
          <a:prstGeom prst="rect">
            <a:avLst/>
          </a:prstGeom>
        </p:spPr>
      </p:pic>
      <p:sp>
        <p:nvSpPr>
          <p:cNvPr id="9" name="Subtitle 2"/>
          <p:cNvSpPr>
            <a:spLocks noGrp="1"/>
          </p:cNvSpPr>
          <p:nvPr>
            <p:ph type="subTitle" idx="1"/>
          </p:nvPr>
        </p:nvSpPr>
        <p:spPr>
          <a:xfrm>
            <a:off x="429768" y="4456497"/>
            <a:ext cx="4178808" cy="1049154"/>
          </a:xfrm>
        </p:spPr>
        <p:txBody>
          <a:bodyPr vert="horz" lIns="0" tIns="0" rIns="0" bIns="0" rtlCol="0">
            <a:normAutofit/>
          </a:bodyPr>
          <a:lstStyle>
            <a:lvl1pPr marL="0" indent="0" algn="l" defTabSz="914400" rtl="0" eaLnBrk="1" latinLnBrk="0" hangingPunct="1">
              <a:spcBef>
                <a:spcPct val="20000"/>
              </a:spcBef>
              <a:buFont typeface="Arial" pitchFamily="34" charset="0"/>
              <a:buNone/>
              <a:tabLst/>
              <a:defRPr lang="en-US" sz="2000" b="0" kern="1200" smtClean="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 xmlns:p14="http://schemas.microsoft.com/office/powerpoint/2010/main" val="428106622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11480" y="2743200"/>
            <a:ext cx="5074920" cy="1470025"/>
          </a:xfrm>
        </p:spPr>
        <p:txBody>
          <a:bodyPr vert="horz" lIns="0" tIns="0" rIns="0" bIns="0" rtlCol="0" anchor="t">
            <a:normAutofit/>
          </a:bodyPr>
          <a:lstStyle>
            <a:lvl1pPr algn="l" defTabSz="914400" rtl="0" eaLnBrk="1" latinLnBrk="0" hangingPunct="1">
              <a:spcBef>
                <a:spcPct val="0"/>
              </a:spcBef>
              <a:buNone/>
              <a:defRPr lang="en-US" sz="3600" i="1" kern="1200" smtClean="0">
                <a:solidFill>
                  <a:schemeClr val="tx1"/>
                </a:solidFill>
                <a:latin typeface="+mj-lt"/>
                <a:ea typeface="+mj-ea"/>
                <a:cs typeface="+mj-cs"/>
              </a:defRPr>
            </a:lvl1pPr>
          </a:lstStyle>
          <a:p>
            <a:r>
              <a:rPr lang="en-US" smtClean="0"/>
              <a:t>Click to edit Master title style</a:t>
            </a:r>
            <a:endParaRPr lang="en-US" dirty="0"/>
          </a:p>
        </p:txBody>
      </p:sp>
      <p:sp>
        <p:nvSpPr>
          <p:cNvPr id="3" name="Subtitle 2"/>
          <p:cNvSpPr>
            <a:spLocks noGrp="1"/>
          </p:cNvSpPr>
          <p:nvPr>
            <p:ph type="subTitle" idx="1"/>
          </p:nvPr>
        </p:nvSpPr>
        <p:spPr>
          <a:xfrm>
            <a:off x="411480" y="4416552"/>
            <a:ext cx="4178808" cy="896593"/>
          </a:xfrm>
        </p:spPr>
        <p:txBody>
          <a:bodyPr vert="horz" lIns="0" tIns="0" rIns="0" bIns="0" rtlCol="0">
            <a:normAutofit/>
          </a:bodyPr>
          <a:lstStyle>
            <a:lvl1pPr marL="0" indent="0" algn="l" defTabSz="914400" rtl="0" eaLnBrk="1" latinLnBrk="0" hangingPunct="1">
              <a:spcBef>
                <a:spcPct val="20000"/>
              </a:spcBef>
              <a:buFont typeface="Arial" pitchFamily="34" charset="0"/>
              <a:buNone/>
              <a:tabLst/>
              <a:defRPr lang="en-US" sz="2000" b="0" kern="1200" smtClean="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6" name="Picture 5" descr="MMA wordmark.png"/>
          <p:cNvPicPr>
            <a:picLocks noChangeAspect="1"/>
          </p:cNvPicPr>
          <p:nvPr/>
        </p:nvPicPr>
        <p:blipFill>
          <a:blip r:embed="rId2" cstate="print"/>
          <a:stretch>
            <a:fillRect/>
          </a:stretch>
        </p:blipFill>
        <p:spPr>
          <a:xfrm>
            <a:off x="6858000" y="381000"/>
            <a:ext cx="1828800" cy="478150"/>
          </a:xfrm>
          <a:prstGeom prst="rect">
            <a:avLst/>
          </a:prstGeom>
        </p:spPr>
      </p:pic>
      <p:pic>
        <p:nvPicPr>
          <p:cNvPr id="8" name="Picture 7" descr="Magellan logo.png"/>
          <p:cNvPicPr>
            <a:picLocks noChangeAspect="1"/>
          </p:cNvPicPr>
          <p:nvPr/>
        </p:nvPicPr>
        <p:blipFill>
          <a:blip r:embed="rId3" cstate="print"/>
          <a:stretch>
            <a:fillRect/>
          </a:stretch>
        </p:blipFill>
        <p:spPr>
          <a:xfrm>
            <a:off x="381000" y="6169152"/>
            <a:ext cx="1566673" cy="384048"/>
          </a:xfrm>
          <a:prstGeom prst="rect">
            <a:avLst/>
          </a:prstGeom>
        </p:spPr>
      </p:pic>
      <p:pic>
        <p:nvPicPr>
          <p:cNvPr id="7" name="Picture 6" descr="Cover3.png"/>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517904" y="734568"/>
            <a:ext cx="7626096" cy="6123432"/>
          </a:xfrm>
          <a:prstGeom prst="rect">
            <a:avLst/>
          </a:prstGeom>
        </p:spPr>
      </p:pic>
      <p:pic>
        <p:nvPicPr>
          <p:cNvPr id="9" name="Picture 9" descr="Cover3.png"/>
          <p:cNvPicPr>
            <a:picLocks noChangeAspect="1"/>
          </p:cNvPicPr>
          <p:nvPr userDrawn="1"/>
        </p:nvPicPr>
        <p:blipFill>
          <a:blip r:embed="rId4" cstate="print">
            <a:extLst>
              <a:ext uri="{28A0092B-C50C-407E-A947-70E740481C1C}">
                <a14:useLocalDpi xmlns="" xmlns:a14="http://schemas.microsoft.com/office/drawing/2010/main" val="0"/>
              </a:ext>
            </a:extLst>
          </a:blip>
          <a:srcRect/>
          <a:stretch>
            <a:fillRect/>
          </a:stretch>
        </p:blipFill>
        <p:spPr bwMode="auto">
          <a:xfrm>
            <a:off x="1517650" y="735013"/>
            <a:ext cx="7626350" cy="61229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81293328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3_Title Slide">
    <p:spTree>
      <p:nvGrpSpPr>
        <p:cNvPr id="1" name=""/>
        <p:cNvGrpSpPr/>
        <p:nvPr/>
      </p:nvGrpSpPr>
      <p:grpSpPr>
        <a:xfrm>
          <a:off x="0" y="0"/>
          <a:ext cx="0" cy="0"/>
          <a:chOff x="0" y="0"/>
          <a:chExt cx="0" cy="0"/>
        </a:xfrm>
      </p:grpSpPr>
      <p:pic>
        <p:nvPicPr>
          <p:cNvPr id="5" name="Picture 4" descr="Cover4.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325880" y="947928"/>
            <a:ext cx="7818120" cy="5910072"/>
          </a:xfrm>
          <a:prstGeom prst="rect">
            <a:avLst/>
          </a:prstGeom>
        </p:spPr>
      </p:pic>
      <p:sp>
        <p:nvSpPr>
          <p:cNvPr id="2" name="Title 1"/>
          <p:cNvSpPr>
            <a:spLocks noGrp="1"/>
          </p:cNvSpPr>
          <p:nvPr>
            <p:ph type="ctrTitle"/>
          </p:nvPr>
        </p:nvSpPr>
        <p:spPr>
          <a:xfrm>
            <a:off x="411480" y="2743200"/>
            <a:ext cx="5074920" cy="1470025"/>
          </a:xfrm>
        </p:spPr>
        <p:txBody>
          <a:bodyPr vert="horz" lIns="0" tIns="0" rIns="0" bIns="0" rtlCol="0" anchor="t">
            <a:normAutofit/>
          </a:bodyPr>
          <a:lstStyle>
            <a:lvl1pPr algn="l" defTabSz="914400" rtl="0" eaLnBrk="1" latinLnBrk="0" hangingPunct="1">
              <a:spcBef>
                <a:spcPct val="0"/>
              </a:spcBef>
              <a:buNone/>
              <a:defRPr lang="en-US" sz="3600" i="1" kern="1200" smtClean="0">
                <a:solidFill>
                  <a:schemeClr val="tx1"/>
                </a:solidFill>
                <a:latin typeface="+mj-lt"/>
                <a:ea typeface="+mj-ea"/>
                <a:cs typeface="+mj-cs"/>
              </a:defRPr>
            </a:lvl1pPr>
          </a:lstStyle>
          <a:p>
            <a:r>
              <a:rPr lang="en-US" smtClean="0"/>
              <a:t>Click to edit Master title style</a:t>
            </a:r>
            <a:endParaRPr lang="en-US"/>
          </a:p>
        </p:txBody>
      </p:sp>
      <p:sp>
        <p:nvSpPr>
          <p:cNvPr id="3" name="Subtitle 2"/>
          <p:cNvSpPr>
            <a:spLocks noGrp="1"/>
          </p:cNvSpPr>
          <p:nvPr>
            <p:ph type="subTitle" idx="1"/>
          </p:nvPr>
        </p:nvSpPr>
        <p:spPr>
          <a:xfrm>
            <a:off x="411480" y="4416552"/>
            <a:ext cx="4178808" cy="1146850"/>
          </a:xfrm>
        </p:spPr>
        <p:txBody>
          <a:bodyPr vert="horz" lIns="0" tIns="0" rIns="0" bIns="0" rtlCol="0">
            <a:normAutofit/>
          </a:bodyPr>
          <a:lstStyle>
            <a:lvl1pPr marL="0" indent="0" algn="l" defTabSz="914400" rtl="0" eaLnBrk="1" latinLnBrk="0" hangingPunct="1">
              <a:spcBef>
                <a:spcPct val="20000"/>
              </a:spcBef>
              <a:buFont typeface="Arial" pitchFamily="34" charset="0"/>
              <a:buNone/>
              <a:tabLst/>
              <a:defRPr lang="en-US" sz="2000" b="0" kern="1200" smtClean="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6" name="Picture 5" descr="MMA wordmark.png"/>
          <p:cNvPicPr>
            <a:picLocks noChangeAspect="1"/>
          </p:cNvPicPr>
          <p:nvPr/>
        </p:nvPicPr>
        <p:blipFill>
          <a:blip r:embed="rId3" cstate="print"/>
          <a:stretch>
            <a:fillRect/>
          </a:stretch>
        </p:blipFill>
        <p:spPr>
          <a:xfrm>
            <a:off x="6858000" y="381000"/>
            <a:ext cx="1828800" cy="478150"/>
          </a:xfrm>
          <a:prstGeom prst="rect">
            <a:avLst/>
          </a:prstGeom>
        </p:spPr>
      </p:pic>
      <p:pic>
        <p:nvPicPr>
          <p:cNvPr id="8" name="Picture 7" descr="Magellan logo.png"/>
          <p:cNvPicPr>
            <a:picLocks noChangeAspect="1"/>
          </p:cNvPicPr>
          <p:nvPr/>
        </p:nvPicPr>
        <p:blipFill>
          <a:blip r:embed="rId4" cstate="print"/>
          <a:stretch>
            <a:fillRect/>
          </a:stretch>
        </p:blipFill>
        <p:spPr>
          <a:xfrm>
            <a:off x="381000" y="6169152"/>
            <a:ext cx="1566673" cy="384048"/>
          </a:xfrm>
          <a:prstGeom prst="rect">
            <a:avLst/>
          </a:prstGeom>
        </p:spPr>
      </p:pic>
      <p:pic>
        <p:nvPicPr>
          <p:cNvPr id="7" name="Picture 9" descr="Cover4.png"/>
          <p:cNvPicPr>
            <a:picLocks noChangeAspect="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1325563" y="947738"/>
            <a:ext cx="7818437" cy="5910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50751385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lstStyle/>
          <a:p>
            <a:r>
              <a:rPr lang="en-US" smtClean="0"/>
              <a:t>Click to edit Master title style</a:t>
            </a:r>
            <a:endParaRPr lang="en-US" dirty="0"/>
          </a:p>
        </p:txBody>
      </p:sp>
      <p:sp>
        <p:nvSpPr>
          <p:cNvPr id="3" name="Content Placeholder 2"/>
          <p:cNvSpPr>
            <a:spLocks noGrp="1"/>
          </p:cNvSpPr>
          <p:nvPr>
            <p:ph idx="1"/>
          </p:nvPr>
        </p:nvSpPr>
        <p:spPr/>
        <p:txBody>
          <a:bodyPr lIns="0" tIns="0" rIns="0" bIns="0"/>
          <a:lstStyle>
            <a:lvl5pPr marL="1604963" indent="-282575">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B38947C9-BA2E-43B8-8058-DC30E61AE77B}" type="slidenum">
              <a:rPr lang="en-US" smtClean="0"/>
              <a:pPr/>
              <a:t>‹#›</a:t>
            </a:fld>
            <a:endParaRPr lang="en-US" dirty="0"/>
          </a:p>
        </p:txBody>
      </p:sp>
    </p:spTree>
    <p:extLst>
      <p:ext uri="{BB962C8B-B14F-4D97-AF65-F5344CB8AC3E}">
        <p14:creationId xmlns="" xmlns:p14="http://schemas.microsoft.com/office/powerpoint/2010/main" val="60903704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Divider Slide">
    <p:spTree>
      <p:nvGrpSpPr>
        <p:cNvPr id="1" name=""/>
        <p:cNvGrpSpPr/>
        <p:nvPr/>
      </p:nvGrpSpPr>
      <p:grpSpPr>
        <a:xfrm>
          <a:off x="0" y="0"/>
          <a:ext cx="0" cy="0"/>
          <a:chOff x="0" y="0"/>
          <a:chExt cx="0" cy="0"/>
        </a:xfrm>
      </p:grpSpPr>
      <p:pic>
        <p:nvPicPr>
          <p:cNvPr id="7" name="Picture 6" descr="Divider1.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002280" y="4419600"/>
            <a:ext cx="6141720" cy="2438400"/>
          </a:xfrm>
          <a:prstGeom prst="rect">
            <a:avLst/>
          </a:prstGeom>
        </p:spPr>
      </p:pic>
      <p:sp>
        <p:nvSpPr>
          <p:cNvPr id="2" name="Title 1"/>
          <p:cNvSpPr>
            <a:spLocks noGrp="1"/>
          </p:cNvSpPr>
          <p:nvPr>
            <p:ph type="title"/>
          </p:nvPr>
        </p:nvSpPr>
        <p:spPr>
          <a:xfrm>
            <a:off x="722376" y="2596896"/>
            <a:ext cx="7772400" cy="1362456"/>
          </a:xfrm>
        </p:spPr>
        <p:txBody>
          <a:bodyPr vert="horz" lIns="91440" tIns="45720" rIns="91440" bIns="45720" rtlCol="0" anchor="ctr">
            <a:normAutofit/>
          </a:bodyPr>
          <a:lstStyle>
            <a:lvl1pPr algn="ctr" defTabSz="914400" rtl="0" eaLnBrk="1" latinLnBrk="0" hangingPunct="1">
              <a:spcBef>
                <a:spcPct val="0"/>
              </a:spcBef>
              <a:buNone/>
              <a:defRPr lang="en-US" sz="3600" b="0" i="1" kern="1200" cap="none" baseline="0" smtClean="0">
                <a:solidFill>
                  <a:srgbClr val="000000"/>
                </a:solidFill>
                <a:latin typeface="+mj-lt"/>
                <a:ea typeface="+mj-ea"/>
                <a:cs typeface="+mj-cs"/>
              </a:defRPr>
            </a:lvl1pPr>
          </a:lstStyle>
          <a:p>
            <a:r>
              <a:rPr lang="en-US" smtClean="0"/>
              <a:t>Click to edit Master title style</a:t>
            </a:r>
            <a:endParaRPr lang="en-US"/>
          </a:p>
        </p:txBody>
      </p:sp>
      <p:pic>
        <p:nvPicPr>
          <p:cNvPr id="8" name="Picture 7" descr="MMA wordmark.png"/>
          <p:cNvPicPr>
            <a:picLocks noChangeAspect="1"/>
          </p:cNvPicPr>
          <p:nvPr/>
        </p:nvPicPr>
        <p:blipFill>
          <a:blip r:embed="rId3" cstate="print"/>
          <a:stretch>
            <a:fillRect/>
          </a:stretch>
        </p:blipFill>
        <p:spPr>
          <a:xfrm>
            <a:off x="6858000" y="381000"/>
            <a:ext cx="1828800" cy="478150"/>
          </a:xfrm>
          <a:prstGeom prst="rect">
            <a:avLst/>
          </a:prstGeom>
        </p:spPr>
      </p:pic>
      <p:pic>
        <p:nvPicPr>
          <p:cNvPr id="9" name="Picture 8" descr="Magellan logo.png"/>
          <p:cNvPicPr>
            <a:picLocks noChangeAspect="1"/>
          </p:cNvPicPr>
          <p:nvPr/>
        </p:nvPicPr>
        <p:blipFill>
          <a:blip r:embed="rId4" cstate="print"/>
          <a:stretch>
            <a:fillRect/>
          </a:stretch>
        </p:blipFill>
        <p:spPr>
          <a:xfrm>
            <a:off x="381000" y="6169152"/>
            <a:ext cx="1566673" cy="384048"/>
          </a:xfrm>
          <a:prstGeom prst="rect">
            <a:avLst/>
          </a:prstGeom>
        </p:spPr>
      </p:pic>
      <p:pic>
        <p:nvPicPr>
          <p:cNvPr id="6" name="Picture 9" descr="Divider1.png"/>
          <p:cNvPicPr>
            <a:picLocks noChangeAspect="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3001963" y="4419600"/>
            <a:ext cx="6142037" cy="2438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73177371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vert="horz" lIns="0" tIns="0" rIns="0" bIns="0" rtlCol="0">
            <a:normAutofit/>
          </a:bodyPr>
          <a:lstStyle>
            <a:lvl1pPr algn="l" defTabSz="914400" rtl="0" eaLnBrk="1" latinLnBrk="0" hangingPunct="1">
              <a:spcBef>
                <a:spcPct val="20000"/>
              </a:spcBef>
              <a:buFont typeface="Arial" pitchFamily="34" charset="0"/>
              <a:defRPr lang="en-US" sz="2000" b="1" kern="1200" smtClean="0">
                <a:solidFill>
                  <a:schemeClr val="tx1"/>
                </a:solidFill>
                <a:latin typeface="+mn-lt"/>
                <a:ea typeface="+mn-ea"/>
                <a:cs typeface="+mn-cs"/>
              </a:defRPr>
            </a:lvl1pPr>
            <a:lvl2pPr algn="l" defTabSz="914400" rtl="0" eaLnBrk="1" latinLnBrk="0" hangingPunct="1">
              <a:spcBef>
                <a:spcPct val="20000"/>
              </a:spcBef>
              <a:buFont typeface="Arial" pitchFamily="34" charset="0"/>
              <a:defRPr lang="en-US" sz="1800" kern="1200" smtClean="0">
                <a:solidFill>
                  <a:schemeClr val="tx1"/>
                </a:solidFill>
                <a:latin typeface="+mn-lt"/>
                <a:ea typeface="+mn-ea"/>
                <a:cs typeface="+mn-cs"/>
              </a:defRPr>
            </a:lvl2pPr>
            <a:lvl3pPr algn="l" defTabSz="914400" rtl="0" eaLnBrk="1" latinLnBrk="0" hangingPunct="1">
              <a:spcBef>
                <a:spcPct val="20000"/>
              </a:spcBef>
              <a:buFont typeface="Arial" pitchFamily="34" charset="0"/>
              <a:defRPr lang="en-US" sz="1600" kern="1200" smtClean="0">
                <a:solidFill>
                  <a:schemeClr val="tx1"/>
                </a:solidFill>
                <a:latin typeface="+mn-lt"/>
                <a:ea typeface="+mn-ea"/>
                <a:cs typeface="+mn-cs"/>
              </a:defRPr>
            </a:lvl3pPr>
            <a:lvl4pPr algn="l" defTabSz="914400" rtl="0" eaLnBrk="1" latinLnBrk="0" hangingPunct="1">
              <a:spcBef>
                <a:spcPct val="20000"/>
              </a:spcBef>
              <a:buFont typeface="Arial" pitchFamily="34" charset="0"/>
              <a:defRPr lang="en-US" sz="1400" kern="1200" smtClean="0">
                <a:solidFill>
                  <a:schemeClr val="tx1"/>
                </a:solidFill>
                <a:latin typeface="+mn-lt"/>
                <a:ea typeface="+mn-ea"/>
                <a:cs typeface="+mn-cs"/>
              </a:defRPr>
            </a:lvl4pPr>
            <a:lvl5pPr algn="l" defTabSz="914400" rtl="0" eaLnBrk="1" latinLnBrk="0" hangingPunct="1">
              <a:spcBef>
                <a:spcPct val="20000"/>
              </a:spcBef>
              <a:buFont typeface="Arial" pitchFamily="34" charset="0"/>
              <a:defRPr lang="en-US" sz="1200" kern="1200" smtClean="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Content Placeholder 3"/>
          <p:cNvSpPr>
            <a:spLocks noGrp="1"/>
          </p:cNvSpPr>
          <p:nvPr>
            <p:ph sz="half" idx="2"/>
          </p:nvPr>
        </p:nvSpPr>
        <p:spPr>
          <a:xfrm>
            <a:off x="4648200" y="1600200"/>
            <a:ext cx="4038600" cy="4525963"/>
          </a:xfrm>
        </p:spPr>
        <p:txBody>
          <a:bodyPr vert="horz" lIns="0" tIns="0" rIns="0" bIns="0" rtlCol="0">
            <a:normAutofit/>
          </a:bodyPr>
          <a:lstStyle>
            <a:lvl1pPr algn="l" defTabSz="914400" rtl="0" eaLnBrk="1" latinLnBrk="0" hangingPunct="1">
              <a:spcBef>
                <a:spcPct val="20000"/>
              </a:spcBef>
              <a:buFont typeface="Arial" pitchFamily="34" charset="0"/>
              <a:defRPr lang="en-US" sz="2000" b="1" kern="1200" smtClean="0">
                <a:solidFill>
                  <a:schemeClr val="tx1"/>
                </a:solidFill>
                <a:latin typeface="+mn-lt"/>
                <a:ea typeface="+mn-ea"/>
                <a:cs typeface="+mn-cs"/>
              </a:defRPr>
            </a:lvl1pPr>
            <a:lvl2pPr algn="l" defTabSz="914400" rtl="0" eaLnBrk="1" latinLnBrk="0" hangingPunct="1">
              <a:spcBef>
                <a:spcPct val="20000"/>
              </a:spcBef>
              <a:buFont typeface="Arial" pitchFamily="34" charset="0"/>
              <a:defRPr lang="en-US" sz="1800" kern="1200" smtClean="0">
                <a:solidFill>
                  <a:schemeClr val="tx1"/>
                </a:solidFill>
                <a:latin typeface="+mn-lt"/>
                <a:ea typeface="+mn-ea"/>
                <a:cs typeface="+mn-cs"/>
              </a:defRPr>
            </a:lvl2pPr>
            <a:lvl3pPr algn="l" defTabSz="914400" rtl="0" eaLnBrk="1" latinLnBrk="0" hangingPunct="1">
              <a:spcBef>
                <a:spcPct val="20000"/>
              </a:spcBef>
              <a:buFont typeface="Arial" pitchFamily="34" charset="0"/>
              <a:defRPr lang="en-US" sz="1600" kern="1200" smtClean="0">
                <a:solidFill>
                  <a:schemeClr val="tx1"/>
                </a:solidFill>
                <a:latin typeface="+mn-lt"/>
                <a:ea typeface="+mn-ea"/>
                <a:cs typeface="+mn-cs"/>
              </a:defRPr>
            </a:lvl3pPr>
            <a:lvl4pPr algn="l" defTabSz="914400" rtl="0" eaLnBrk="1" latinLnBrk="0" hangingPunct="1">
              <a:spcBef>
                <a:spcPct val="20000"/>
              </a:spcBef>
              <a:buFont typeface="Arial" pitchFamily="34" charset="0"/>
              <a:defRPr lang="en-US" sz="1400" kern="1200" smtClean="0">
                <a:solidFill>
                  <a:schemeClr val="tx1"/>
                </a:solidFill>
                <a:latin typeface="+mn-lt"/>
                <a:ea typeface="+mn-ea"/>
                <a:cs typeface="+mn-cs"/>
              </a:defRPr>
            </a:lvl4pPr>
            <a:lvl5pPr algn="l" defTabSz="914400" rtl="0" eaLnBrk="1" latinLnBrk="0" hangingPunct="1">
              <a:spcBef>
                <a:spcPct val="20000"/>
              </a:spcBef>
              <a:buFont typeface="Arial" pitchFamily="34" charset="0"/>
              <a:defRPr lang="en-US" sz="1200" kern="1200" smtClean="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5" name="Date Placeholder 4"/>
          <p:cNvSpPr>
            <a:spLocks noGrp="1"/>
          </p:cNvSpPr>
          <p:nvPr>
            <p:ph type="dt" sz="half" idx="10"/>
          </p:nvPr>
        </p:nvSpPr>
        <p:spPr/>
        <p:txBody>
          <a:bodyPr/>
          <a:lstStyle/>
          <a:p>
            <a:pPr>
              <a:defRPr/>
            </a:pPr>
            <a:fld id="{AA9CB2E3-60B1-4CFF-89E6-D662EEE7E1AE}" type="datetime4">
              <a:rPr lang="en-US" smtClean="0"/>
              <a:pPr>
                <a:defRPr/>
              </a:pPr>
              <a:t>December 8, 2015</a:t>
            </a:fld>
            <a:endParaRPr lang="en-US" dirty="0"/>
          </a:p>
        </p:txBody>
      </p:sp>
      <p:sp>
        <p:nvSpPr>
          <p:cNvPr id="6" name="Footer Placeholder 5"/>
          <p:cNvSpPr>
            <a:spLocks noGrp="1"/>
          </p:cNvSpPr>
          <p:nvPr>
            <p:ph type="ftr" sz="quarter" idx="11"/>
          </p:nvPr>
        </p:nvSpPr>
        <p:spPr/>
        <p:txBody>
          <a:bodyPr/>
          <a:lstStyle/>
          <a:p>
            <a:pPr>
              <a:defRPr/>
            </a:pPr>
            <a:r>
              <a:rPr lang="en-US" dirty="0" smtClean="0"/>
              <a:t>MH Presentation Toolbox</a:t>
            </a:r>
            <a:endParaRPr lang="en-US" dirty="0"/>
          </a:p>
        </p:txBody>
      </p:sp>
      <p:sp>
        <p:nvSpPr>
          <p:cNvPr id="7" name="Slide Number Placeholder 6"/>
          <p:cNvSpPr>
            <a:spLocks noGrp="1"/>
          </p:cNvSpPr>
          <p:nvPr>
            <p:ph type="sldNum" sz="quarter" idx="12"/>
          </p:nvPr>
        </p:nvSpPr>
        <p:spPr/>
        <p:txBody>
          <a:bodyPr/>
          <a:lstStyle/>
          <a:p>
            <a:fld id="{2E0463FD-FBD0-43D2-9F97-482C81091200}" type="slidenum">
              <a:rPr lang="en-US" smtClean="0"/>
              <a:pPr/>
              <a:t>‹#›</a:t>
            </a:fld>
            <a:endParaRPr lang="en-US" dirty="0"/>
          </a:p>
        </p:txBody>
      </p:sp>
    </p:spTree>
    <p:extLst>
      <p:ext uri="{BB962C8B-B14F-4D97-AF65-F5344CB8AC3E}">
        <p14:creationId xmlns="" xmlns:p14="http://schemas.microsoft.com/office/powerpoint/2010/main" val="104275293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389927"/>
            <a:ext cx="4040188" cy="509764"/>
          </a:xfrm>
        </p:spPr>
        <p:txBody>
          <a:bodyPr vert="horz" lIns="0" tIns="45720" rIns="91440" bIns="0" rtlCol="0" anchor="b">
            <a:normAutofit/>
          </a:bodyPr>
          <a:lstStyle>
            <a:lvl1pPr marL="0" indent="0">
              <a:buNone/>
              <a:defRPr lang="en-US" sz="2000" b="1" i="1"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tabLst/>
            </a:pPr>
            <a:r>
              <a:rPr lang="en-US" smtClean="0"/>
              <a:t>Click to edit Master text styles</a:t>
            </a:r>
          </a:p>
        </p:txBody>
      </p:sp>
      <p:sp>
        <p:nvSpPr>
          <p:cNvPr id="4" name="Content Placeholder 3"/>
          <p:cNvSpPr>
            <a:spLocks noGrp="1"/>
          </p:cNvSpPr>
          <p:nvPr>
            <p:ph sz="half" idx="2"/>
          </p:nvPr>
        </p:nvSpPr>
        <p:spPr>
          <a:xfrm>
            <a:off x="457200" y="1913803"/>
            <a:ext cx="4040188" cy="4226472"/>
          </a:xfrm>
        </p:spPr>
        <p:txBody>
          <a:bodyPr vert="horz" lIns="0" tIns="45720" rIns="91440" bIns="0" rtlCol="0">
            <a:normAutofit/>
          </a:bodyPr>
          <a:lstStyle>
            <a:lvl1pPr algn="l" defTabSz="914400" rtl="0" eaLnBrk="1" latinLnBrk="0" hangingPunct="1">
              <a:spcBef>
                <a:spcPct val="20000"/>
              </a:spcBef>
              <a:buFont typeface="Arial" pitchFamily="34" charset="0"/>
              <a:defRPr lang="en-US" sz="1800" b="0" kern="1200" smtClean="0">
                <a:solidFill>
                  <a:schemeClr val="tx1"/>
                </a:solidFill>
                <a:latin typeface="+mn-lt"/>
                <a:ea typeface="+mn-ea"/>
                <a:cs typeface="+mn-cs"/>
              </a:defRPr>
            </a:lvl1pPr>
            <a:lvl2pPr algn="l" defTabSz="914400" rtl="0" eaLnBrk="1" latinLnBrk="0" hangingPunct="1">
              <a:spcBef>
                <a:spcPct val="20000"/>
              </a:spcBef>
              <a:buFont typeface="Arial" pitchFamily="34" charset="0"/>
              <a:defRPr lang="en-US" sz="1600" kern="1200" smtClean="0">
                <a:solidFill>
                  <a:schemeClr val="tx1"/>
                </a:solidFill>
                <a:latin typeface="+mn-lt"/>
                <a:ea typeface="+mn-ea"/>
                <a:cs typeface="+mn-cs"/>
              </a:defRPr>
            </a:lvl2pPr>
            <a:lvl3pPr algn="l" defTabSz="914400" rtl="0" eaLnBrk="1" latinLnBrk="0" hangingPunct="1">
              <a:spcBef>
                <a:spcPct val="20000"/>
              </a:spcBef>
              <a:buFont typeface="Arial" pitchFamily="34" charset="0"/>
              <a:defRPr lang="en-US" sz="1400" kern="1200" smtClean="0">
                <a:solidFill>
                  <a:schemeClr val="tx1"/>
                </a:solidFill>
                <a:latin typeface="+mn-lt"/>
                <a:ea typeface="+mn-ea"/>
                <a:cs typeface="+mn-cs"/>
              </a:defRPr>
            </a:lvl3pPr>
            <a:lvl4pPr algn="l" defTabSz="914400" rtl="0" eaLnBrk="1" latinLnBrk="0" hangingPunct="1">
              <a:spcBef>
                <a:spcPct val="20000"/>
              </a:spcBef>
              <a:buFont typeface="Arial" pitchFamily="34" charset="0"/>
              <a:defRPr lang="en-US" sz="1200" kern="1200" smtClean="0">
                <a:solidFill>
                  <a:schemeClr val="tx1"/>
                </a:solidFill>
                <a:latin typeface="+mn-lt"/>
                <a:ea typeface="+mn-ea"/>
                <a:cs typeface="+mn-cs"/>
              </a:defRPr>
            </a:lvl4pPr>
            <a:lvl5pPr algn="l" defTabSz="914400" rtl="0" eaLnBrk="1" latinLnBrk="0" hangingPunct="1">
              <a:spcBef>
                <a:spcPct val="20000"/>
              </a:spcBef>
              <a:buFont typeface="Arial" pitchFamily="34" charset="0"/>
              <a:defRPr lang="en-US" sz="1100" kern="1200" smtClean="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5" name="Text Placeholder 4"/>
          <p:cNvSpPr>
            <a:spLocks noGrp="1"/>
          </p:cNvSpPr>
          <p:nvPr>
            <p:ph type="body" sz="quarter" idx="3"/>
          </p:nvPr>
        </p:nvSpPr>
        <p:spPr>
          <a:xfrm>
            <a:off x="4645025" y="1389927"/>
            <a:ext cx="4041775" cy="509764"/>
          </a:xfrm>
        </p:spPr>
        <p:txBody>
          <a:bodyPr vert="horz" lIns="0" tIns="45720" rIns="91440" bIns="0" rtlCol="0" anchor="b">
            <a:normAutofit/>
          </a:bodyPr>
          <a:lstStyle>
            <a:lvl1pPr marL="0" indent="0">
              <a:buNone/>
              <a:defRPr lang="en-US" sz="2000" b="1" i="1"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tabLst/>
            </a:pPr>
            <a:r>
              <a:rPr lang="en-US" smtClean="0"/>
              <a:t>Click to edit Master text styles</a:t>
            </a:r>
          </a:p>
        </p:txBody>
      </p:sp>
      <p:sp>
        <p:nvSpPr>
          <p:cNvPr id="6" name="Content Placeholder 5"/>
          <p:cNvSpPr>
            <a:spLocks noGrp="1"/>
          </p:cNvSpPr>
          <p:nvPr>
            <p:ph sz="quarter" idx="4"/>
          </p:nvPr>
        </p:nvSpPr>
        <p:spPr>
          <a:xfrm>
            <a:off x="4645025" y="1913803"/>
            <a:ext cx="4041775" cy="4226472"/>
          </a:xfrm>
        </p:spPr>
        <p:txBody>
          <a:bodyPr vert="horz" lIns="0" tIns="45720" rIns="91440" bIns="0" rtlCol="0">
            <a:normAutofit/>
          </a:bodyPr>
          <a:lstStyle>
            <a:lvl1pPr algn="l" defTabSz="914400" rtl="0" eaLnBrk="1" latinLnBrk="0" hangingPunct="1">
              <a:spcBef>
                <a:spcPct val="20000"/>
              </a:spcBef>
              <a:buFont typeface="Arial" pitchFamily="34" charset="0"/>
              <a:defRPr lang="en-US" sz="1800" b="0" kern="1200" smtClean="0">
                <a:solidFill>
                  <a:schemeClr val="tx1"/>
                </a:solidFill>
                <a:latin typeface="+mn-lt"/>
                <a:ea typeface="+mn-ea"/>
                <a:cs typeface="+mn-cs"/>
              </a:defRPr>
            </a:lvl1pPr>
            <a:lvl2pPr algn="l" defTabSz="914400" rtl="0" eaLnBrk="1" latinLnBrk="0" hangingPunct="1">
              <a:spcBef>
                <a:spcPct val="20000"/>
              </a:spcBef>
              <a:buFont typeface="Arial" pitchFamily="34" charset="0"/>
              <a:defRPr lang="en-US" sz="1600" kern="1200" smtClean="0">
                <a:solidFill>
                  <a:schemeClr val="tx1"/>
                </a:solidFill>
                <a:latin typeface="+mn-lt"/>
                <a:ea typeface="+mn-ea"/>
                <a:cs typeface="+mn-cs"/>
              </a:defRPr>
            </a:lvl2pPr>
            <a:lvl3pPr algn="l" defTabSz="914400" rtl="0" eaLnBrk="1" latinLnBrk="0" hangingPunct="1">
              <a:spcBef>
                <a:spcPct val="20000"/>
              </a:spcBef>
              <a:buFont typeface="Arial" pitchFamily="34" charset="0"/>
              <a:defRPr lang="en-US" sz="1400" kern="1200" smtClean="0">
                <a:solidFill>
                  <a:schemeClr val="tx1"/>
                </a:solidFill>
                <a:latin typeface="+mn-lt"/>
                <a:ea typeface="+mn-ea"/>
                <a:cs typeface="+mn-cs"/>
              </a:defRPr>
            </a:lvl3pPr>
            <a:lvl4pPr algn="l" defTabSz="914400" rtl="0" eaLnBrk="1" latinLnBrk="0" hangingPunct="1">
              <a:spcBef>
                <a:spcPct val="20000"/>
              </a:spcBef>
              <a:buFont typeface="Arial" pitchFamily="34" charset="0"/>
              <a:defRPr lang="en-US" sz="1200" kern="1200" smtClean="0">
                <a:solidFill>
                  <a:schemeClr val="tx1"/>
                </a:solidFill>
                <a:latin typeface="+mn-lt"/>
                <a:ea typeface="+mn-ea"/>
                <a:cs typeface="+mn-cs"/>
              </a:defRPr>
            </a:lvl4pPr>
            <a:lvl5pPr algn="l" defTabSz="914400" rtl="0" eaLnBrk="1" latinLnBrk="0" hangingPunct="1">
              <a:spcBef>
                <a:spcPct val="20000"/>
              </a:spcBef>
              <a:buFont typeface="Arial" pitchFamily="34" charset="0"/>
              <a:defRPr lang="en-US" sz="1100" kern="1200" smtClean="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7" name="Date Placeholder 6"/>
          <p:cNvSpPr>
            <a:spLocks noGrp="1"/>
          </p:cNvSpPr>
          <p:nvPr>
            <p:ph type="dt" sz="half" idx="10"/>
          </p:nvPr>
        </p:nvSpPr>
        <p:spPr/>
        <p:txBody>
          <a:bodyPr/>
          <a:lstStyle/>
          <a:p>
            <a:pPr>
              <a:defRPr/>
            </a:pPr>
            <a:fld id="{57433C26-2A66-4DF9-B7B8-B54D8B202876}" type="datetime4">
              <a:rPr lang="en-US" smtClean="0"/>
              <a:pPr>
                <a:defRPr/>
              </a:pPr>
              <a:t>December 8, 2015</a:t>
            </a:fld>
            <a:endParaRPr lang="en-US" dirty="0"/>
          </a:p>
        </p:txBody>
      </p:sp>
      <p:sp>
        <p:nvSpPr>
          <p:cNvPr id="8" name="Footer Placeholder 7"/>
          <p:cNvSpPr>
            <a:spLocks noGrp="1"/>
          </p:cNvSpPr>
          <p:nvPr>
            <p:ph type="ftr" sz="quarter" idx="11"/>
          </p:nvPr>
        </p:nvSpPr>
        <p:spPr/>
        <p:txBody>
          <a:bodyPr/>
          <a:lstStyle/>
          <a:p>
            <a:pPr>
              <a:defRPr/>
            </a:pPr>
            <a:r>
              <a:rPr lang="en-US" dirty="0" smtClean="0"/>
              <a:t>MH Presentation Toolbox</a:t>
            </a:r>
            <a:endParaRPr lang="en-US" dirty="0"/>
          </a:p>
        </p:txBody>
      </p:sp>
      <p:sp>
        <p:nvSpPr>
          <p:cNvPr id="9" name="Slide Number Placeholder 8"/>
          <p:cNvSpPr>
            <a:spLocks noGrp="1"/>
          </p:cNvSpPr>
          <p:nvPr>
            <p:ph type="sldNum" sz="quarter" idx="12"/>
          </p:nvPr>
        </p:nvSpPr>
        <p:spPr/>
        <p:txBody>
          <a:bodyPr/>
          <a:lstStyle/>
          <a:p>
            <a:fld id="{9FCD0C80-B511-40B2-9B3A-B7757E3E9090}" type="slidenum">
              <a:rPr lang="en-US" smtClean="0"/>
              <a:pPr/>
              <a:t>‹#›</a:t>
            </a:fld>
            <a:endParaRPr lang="en-US" dirty="0"/>
          </a:p>
        </p:txBody>
      </p:sp>
    </p:spTree>
    <p:extLst>
      <p:ext uri="{BB962C8B-B14F-4D97-AF65-F5344CB8AC3E}">
        <p14:creationId xmlns="" xmlns:p14="http://schemas.microsoft.com/office/powerpoint/2010/main" val="99047467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14400"/>
          </a:xfrm>
        </p:spPr>
        <p:txBody>
          <a:bodyPr lIns="0" tIns="0" rIns="0" bIns="0"/>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fld id="{0820597B-F9ED-403D-BAF5-1A9E48455014}" type="slidenum">
              <a:rPr lang="en-US" smtClean="0"/>
              <a:pPr/>
              <a:t>‹#›</a:t>
            </a:fld>
            <a:endParaRPr lang="en-US" dirty="0"/>
          </a:p>
        </p:txBody>
      </p:sp>
    </p:spTree>
    <p:extLst>
      <p:ext uri="{BB962C8B-B14F-4D97-AF65-F5344CB8AC3E}">
        <p14:creationId xmlns="" xmlns:p14="http://schemas.microsoft.com/office/powerpoint/2010/main" val="265394424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77000"/>
            <a:ext cx="9155544" cy="381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2" name="Title Placeholder 1"/>
          <p:cNvSpPr>
            <a:spLocks noGrp="1"/>
          </p:cNvSpPr>
          <p:nvPr>
            <p:ph type="title"/>
          </p:nvPr>
        </p:nvSpPr>
        <p:spPr>
          <a:xfrm>
            <a:off x="457200" y="274638"/>
            <a:ext cx="8229600" cy="914400"/>
          </a:xfrm>
          <a:prstGeom prst="rect">
            <a:avLst/>
          </a:prstGeom>
        </p:spPr>
        <p:txBody>
          <a:bodyPr vert="horz" lIns="0" tIns="0" rIns="0" bIns="0" rtlCol="0" anchor="t">
            <a:no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4" name="Date Placeholder 3"/>
          <p:cNvSpPr>
            <a:spLocks noGrp="1"/>
          </p:cNvSpPr>
          <p:nvPr>
            <p:ph type="dt" sz="half" idx="2"/>
          </p:nvPr>
        </p:nvSpPr>
        <p:spPr>
          <a:xfrm>
            <a:off x="2532888" y="6576060"/>
            <a:ext cx="2133600" cy="182880"/>
          </a:xfrm>
          <a:prstGeom prst="rect">
            <a:avLst/>
          </a:prstGeom>
        </p:spPr>
        <p:txBody>
          <a:bodyPr vert="horz" lIns="0" tIns="45720" rIns="91440" bIns="45720" rtlCol="0" anchor="ctr"/>
          <a:lstStyle>
            <a:lvl1pPr marL="0" algn="l" defTabSz="914400" rtl="0" eaLnBrk="1" latinLnBrk="0" hangingPunct="1">
              <a:defRPr lang="en-US" sz="1000" kern="1200" smtClean="0">
                <a:solidFill>
                  <a:schemeClr val="bg1"/>
                </a:solidFill>
                <a:latin typeface="+mn-lt"/>
                <a:ea typeface="+mn-ea"/>
                <a:cs typeface="+mn-cs"/>
              </a:defRPr>
            </a:lvl1pPr>
          </a:lstStyle>
          <a:p>
            <a:pPr>
              <a:defRPr/>
            </a:pPr>
            <a:endParaRPr lang="en-US" dirty="0"/>
          </a:p>
        </p:txBody>
      </p:sp>
      <p:sp>
        <p:nvSpPr>
          <p:cNvPr id="5" name="Footer Placeholder 4"/>
          <p:cNvSpPr>
            <a:spLocks noGrp="1"/>
          </p:cNvSpPr>
          <p:nvPr>
            <p:ph type="ftr" sz="quarter" idx="3"/>
          </p:nvPr>
        </p:nvSpPr>
        <p:spPr>
          <a:xfrm>
            <a:off x="841248" y="6576060"/>
            <a:ext cx="1600200" cy="182880"/>
          </a:xfrm>
          <a:prstGeom prst="rect">
            <a:avLst/>
          </a:prstGeom>
        </p:spPr>
        <p:txBody>
          <a:bodyPr vert="horz" lIns="0" tIns="45720" rIns="91440" bIns="45720" rtlCol="0" anchor="ctr"/>
          <a:lstStyle>
            <a:lvl1pPr marL="0" algn="l" defTabSz="914400" rtl="0" eaLnBrk="1" latinLnBrk="0" hangingPunct="1">
              <a:defRPr lang="en-US" sz="1000" kern="1200" dirty="0">
                <a:solidFill>
                  <a:schemeClr val="bg1"/>
                </a:solidFill>
                <a:latin typeface="+mn-lt"/>
                <a:ea typeface="+mn-ea"/>
                <a:cs typeface="+mn-cs"/>
              </a:defRPr>
            </a:lvl1pPr>
          </a:lstStyle>
          <a:p>
            <a:pPr>
              <a:defRPr/>
            </a:pPr>
            <a:endParaRPr lang="en-US" dirty="0"/>
          </a:p>
        </p:txBody>
      </p:sp>
      <p:sp>
        <p:nvSpPr>
          <p:cNvPr id="6" name="Slide Number Placeholder 5"/>
          <p:cNvSpPr>
            <a:spLocks noGrp="1"/>
          </p:cNvSpPr>
          <p:nvPr>
            <p:ph type="sldNum" sz="quarter" idx="4"/>
          </p:nvPr>
        </p:nvSpPr>
        <p:spPr>
          <a:xfrm>
            <a:off x="457200" y="6576060"/>
            <a:ext cx="301752" cy="182880"/>
          </a:xfrm>
          <a:prstGeom prst="rect">
            <a:avLst/>
          </a:prstGeom>
        </p:spPr>
        <p:txBody>
          <a:bodyPr vert="horz" lIns="0" tIns="45720" rIns="91440" bIns="45720" rtlCol="0" anchor="ctr"/>
          <a:lstStyle>
            <a:lvl1pPr marL="0" algn="r" defTabSz="914400" rtl="0" eaLnBrk="1" latinLnBrk="0" hangingPunct="1">
              <a:defRPr lang="en-US" sz="1000" kern="1200" smtClean="0">
                <a:solidFill>
                  <a:schemeClr val="bg1"/>
                </a:solidFill>
                <a:latin typeface="+mn-lt"/>
                <a:ea typeface="+mn-ea"/>
                <a:cs typeface="+mn-cs"/>
              </a:defRPr>
            </a:lvl1pPr>
          </a:lstStyle>
          <a:p>
            <a:fld id="{CA50BD80-B576-4978-B613-C0A627A8FCB7}" type="slidenum">
              <a:rPr lang="en-US" smtClean="0"/>
              <a:pPr/>
              <a:t>‹#›</a:t>
            </a:fld>
            <a:endParaRPr lang="en-US" dirty="0"/>
          </a:p>
        </p:txBody>
      </p:sp>
      <p:pic>
        <p:nvPicPr>
          <p:cNvPr id="10" name="Picture 9" descr="Magellan Health Divider Graph.png"/>
          <p:cNvPicPr>
            <a:picLocks noChangeAspect="1"/>
          </p:cNvPicPr>
          <p:nvPr/>
        </p:nvPicPr>
        <p:blipFill rotWithShape="1">
          <a:blip r:embed="rId12" cstate="print">
            <a:extLst>
              <a:ext uri="{28A0092B-C50C-407E-A947-70E740481C1C}">
                <a14:useLocalDpi xmlns="" xmlns:a14="http://schemas.microsoft.com/office/drawing/2010/main" val="0"/>
              </a:ext>
            </a:extLst>
          </a:blip>
          <a:srcRect l="9620"/>
          <a:stretch/>
        </p:blipFill>
        <p:spPr>
          <a:xfrm flipV="1">
            <a:off x="6707909" y="0"/>
            <a:ext cx="2447635" cy="1870364"/>
          </a:xfrm>
          <a:prstGeom prst="rect">
            <a:avLst/>
          </a:prstGeom>
        </p:spPr>
      </p:pic>
    </p:spTree>
    <p:extLst>
      <p:ext uri="{BB962C8B-B14F-4D97-AF65-F5344CB8AC3E}">
        <p14:creationId xmlns="" xmlns:p14="http://schemas.microsoft.com/office/powerpoint/2010/main" val="2838923719"/>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Lst>
  <p:timing>
    <p:tnLst>
      <p:par>
        <p:cTn id="1" dur="indefinite" restart="never" nodeType="tmRoot"/>
      </p:par>
    </p:tnLst>
  </p:timing>
  <p:hf hdr="0"/>
  <p:txStyles>
    <p:titleStyle>
      <a:lvl1pPr algn="l" defTabSz="914400" rtl="0" eaLnBrk="1" latinLnBrk="0" hangingPunct="1">
        <a:spcBef>
          <a:spcPct val="0"/>
        </a:spcBef>
        <a:buNone/>
        <a:defRPr lang="en-US" sz="2800" i="1" kern="1200" dirty="0" smtClean="0">
          <a:solidFill>
            <a:schemeClr val="tx1"/>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lang="en-US" sz="2000" b="1" kern="1200" dirty="0" smtClean="0">
          <a:solidFill>
            <a:schemeClr val="tx1"/>
          </a:solidFill>
          <a:latin typeface="+mn-lt"/>
          <a:ea typeface="+mn-ea"/>
          <a:cs typeface="+mn-cs"/>
        </a:defRPr>
      </a:lvl1pPr>
      <a:lvl2pPr marL="460375" indent="-231775" algn="l" defTabSz="914400" rtl="0" eaLnBrk="1" latinLnBrk="0" hangingPunct="1">
        <a:spcBef>
          <a:spcPct val="20000"/>
        </a:spcBef>
        <a:buSzPct val="100000"/>
        <a:buFont typeface="Arial" pitchFamily="34" charset="0"/>
        <a:buChar char="•"/>
        <a:defRPr lang="en-US" sz="1800" kern="1200" dirty="0" smtClean="0">
          <a:solidFill>
            <a:schemeClr val="tx1"/>
          </a:solidFill>
          <a:latin typeface="+mn-lt"/>
          <a:ea typeface="+mn-ea"/>
          <a:cs typeface="+mn-cs"/>
        </a:defRPr>
      </a:lvl2pPr>
      <a:lvl3pPr marL="811213" indent="-228600" algn="l" defTabSz="914400" rtl="0" eaLnBrk="1" latinLnBrk="0" hangingPunct="1">
        <a:spcBef>
          <a:spcPct val="20000"/>
        </a:spcBef>
        <a:buSzPct val="90000"/>
        <a:buFont typeface="Arial" pitchFamily="34" charset="0"/>
        <a:buChar char="‒"/>
        <a:defRPr lang="en-US" sz="1800" i="1" kern="1200" dirty="0" smtClean="0">
          <a:solidFill>
            <a:schemeClr val="tx1"/>
          </a:solidFill>
          <a:latin typeface="+mn-lt"/>
          <a:ea typeface="+mn-ea"/>
          <a:cs typeface="+mn-cs"/>
        </a:defRPr>
      </a:lvl3pPr>
      <a:lvl4pPr marL="1200150" indent="-225425" algn="l" defTabSz="914400" rtl="0" eaLnBrk="1" latinLnBrk="0" hangingPunct="1">
        <a:spcBef>
          <a:spcPct val="20000"/>
        </a:spcBef>
        <a:buSzPct val="80000"/>
        <a:buFont typeface="Courier New" pitchFamily="49" charset="0"/>
        <a:buChar char="o"/>
        <a:defRPr lang="en-US" sz="1600" kern="1200" dirty="0" smtClean="0">
          <a:solidFill>
            <a:schemeClr val="tx1"/>
          </a:solidFill>
          <a:latin typeface="+mn-lt"/>
          <a:ea typeface="+mn-ea"/>
          <a:cs typeface="+mn-cs"/>
        </a:defRPr>
      </a:lvl4pPr>
      <a:lvl5pPr marL="965200" indent="-282575" algn="l" defTabSz="914400" rtl="0" eaLnBrk="1" latinLnBrk="0" hangingPunct="1">
        <a:spcBef>
          <a:spcPct val="20000"/>
        </a:spcBef>
        <a:buFont typeface="Arial" pitchFamily="34" charset="0"/>
        <a:buChar char="•"/>
        <a:defRPr lang="en-US" sz="1800" kern="1200" dirty="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hyperlink" Target="http://www.dc-pbm.com/"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hyperlink" Target="http://www.doh.dc.gov/node/299012" TargetMode="Externa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hyperlink" Target="http://www.dc-pbm.com/" TargetMode="Externa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hyperlink" Target="http://www.dc-pbm.com/" TargetMode="Externa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hyperlink" Target="http://www.dc-pbm.com/" TargetMode="Externa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1163" y="2743200"/>
            <a:ext cx="8515123" cy="1470025"/>
          </a:xfrm>
        </p:spPr>
        <p:txBody>
          <a:bodyPr>
            <a:normAutofit/>
          </a:bodyPr>
          <a:lstStyle/>
          <a:p>
            <a:pPr fontAlgn="auto">
              <a:spcAft>
                <a:spcPts val="0"/>
              </a:spcAft>
              <a:defRPr/>
            </a:pPr>
            <a:r>
              <a:rPr dirty="0"/>
              <a:t>District of Columbia Pharmacy Benefit Management (PBM)</a:t>
            </a:r>
          </a:p>
        </p:txBody>
      </p:sp>
      <p:sp>
        <p:nvSpPr>
          <p:cNvPr id="9219" name="Subtitle 2"/>
          <p:cNvSpPr>
            <a:spLocks noGrp="1"/>
          </p:cNvSpPr>
          <p:nvPr>
            <p:ph type="subTitle" idx="1"/>
          </p:nvPr>
        </p:nvSpPr>
        <p:spPr/>
        <p:txBody>
          <a:bodyPr/>
          <a:lstStyle/>
          <a:p>
            <a:r>
              <a:rPr dirty="0"/>
              <a:t>Provider Training</a:t>
            </a: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843557" y="169185"/>
            <a:ext cx="1938016" cy="159016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6"/>
          <p:cNvSpPr>
            <a:spLocks noGrp="1"/>
          </p:cNvSpPr>
          <p:nvPr>
            <p:ph type="title"/>
          </p:nvPr>
        </p:nvSpPr>
        <p:spPr>
          <a:xfrm>
            <a:off x="173038" y="2597150"/>
            <a:ext cx="8574087" cy="1362075"/>
          </a:xfrm>
        </p:spPr>
        <p:txBody>
          <a:bodyPr/>
          <a:lstStyle/>
          <a:p>
            <a:r>
              <a:rPr dirty="0"/>
              <a:t>POS Operational Readiness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itle 1"/>
          <p:cNvSpPr>
            <a:spLocks noGrp="1"/>
          </p:cNvSpPr>
          <p:nvPr>
            <p:ph type="title"/>
          </p:nvPr>
        </p:nvSpPr>
        <p:spPr/>
        <p:txBody>
          <a:bodyPr/>
          <a:lstStyle/>
          <a:p>
            <a:r>
              <a:rPr lang="en-US" dirty="0"/>
              <a:t>POS Operational Readiness</a:t>
            </a:r>
            <a:r>
              <a:rPr strike="sngStrike" dirty="0" smtClean="0"/>
              <a:t/>
            </a:r>
            <a:br>
              <a:rPr strike="sngStrike" dirty="0" smtClean="0"/>
            </a:br>
            <a:endParaRPr strike="sngStrike" dirty="0" smtClean="0"/>
          </a:p>
        </p:txBody>
      </p:sp>
      <p:sp>
        <p:nvSpPr>
          <p:cNvPr id="23554" name="Content Placeholder 2"/>
          <p:cNvSpPr>
            <a:spLocks noGrp="1"/>
          </p:cNvSpPr>
          <p:nvPr>
            <p:ph idx="1"/>
          </p:nvPr>
        </p:nvSpPr>
        <p:spPr/>
        <p:txBody>
          <a:bodyPr/>
          <a:lstStyle/>
          <a:p>
            <a:pPr marL="228600" lvl="1" indent="0" eaLnBrk="1" hangingPunct="1">
              <a:buNone/>
            </a:pPr>
            <a:r>
              <a:rPr dirty="0" smtClean="0"/>
              <a:t>The following transactions will be processed:</a:t>
            </a:r>
          </a:p>
          <a:p>
            <a:pPr lvl="1"/>
            <a:r>
              <a:rPr dirty="0" smtClean="0"/>
              <a:t>Claim Type</a:t>
            </a:r>
          </a:p>
          <a:p>
            <a:pPr lvl="2">
              <a:buFont typeface="Calibri" panose="020F0502020204030204" pitchFamily="34" charset="0"/>
              <a:buChar char="‒"/>
            </a:pPr>
            <a:r>
              <a:rPr lang="en-US" dirty="0" smtClean="0"/>
              <a:t>Original</a:t>
            </a:r>
            <a:r>
              <a:rPr dirty="0" smtClean="0"/>
              <a:t> Claims     B1</a:t>
            </a:r>
          </a:p>
          <a:p>
            <a:pPr lvl="2">
              <a:buFont typeface="Calibri" panose="020F0502020204030204" pitchFamily="34" charset="0"/>
              <a:buChar char="‒"/>
            </a:pPr>
            <a:r>
              <a:rPr lang="en-US" dirty="0"/>
              <a:t>Reversals               B2</a:t>
            </a:r>
          </a:p>
          <a:p>
            <a:pPr lvl="2">
              <a:buFont typeface="Calibri" panose="020F0502020204030204" pitchFamily="34" charset="0"/>
              <a:buChar char="‒"/>
            </a:pPr>
            <a:r>
              <a:rPr lang="en-US" dirty="0"/>
              <a:t>Re-bills                   B3</a:t>
            </a:r>
          </a:p>
          <a:p>
            <a:pPr marL="974725" lvl="3" indent="0" eaLnBrk="1" hangingPunct="1">
              <a:buNone/>
            </a:pPr>
            <a:endParaRPr lang="en-US" sz="1800" dirty="0"/>
          </a:p>
        </p:txBody>
      </p:sp>
      <p:sp>
        <p:nvSpPr>
          <p:cNvPr id="23555" name="Slide Number Placeholder 1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F924017-3624-4E95-A3E3-BA36F9D4CB78}" type="slidenum">
              <a:rPr lang="en-US">
                <a:solidFill>
                  <a:schemeClr val="bg1"/>
                </a:solidFill>
                <a:latin typeface="Calibri" panose="020F0502020204030204" pitchFamily="34" charset="0"/>
              </a:rPr>
              <a:pPr/>
              <a:t>11</a:t>
            </a:fld>
            <a:endParaRPr 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Title 1"/>
          <p:cNvSpPr>
            <a:spLocks noGrp="1"/>
          </p:cNvSpPr>
          <p:nvPr>
            <p:ph type="title"/>
          </p:nvPr>
        </p:nvSpPr>
        <p:spPr/>
        <p:txBody>
          <a:bodyPr/>
          <a:lstStyle/>
          <a:p>
            <a:r>
              <a:rPr lang="en-US" dirty="0"/>
              <a:t>POS Operational Readiness</a:t>
            </a:r>
            <a:r>
              <a:rPr strike="sngStrike" dirty="0" smtClean="0"/>
              <a:t/>
            </a:r>
            <a:br>
              <a:rPr strike="sngStrike" dirty="0" smtClean="0"/>
            </a:br>
            <a:endParaRPr strike="sngStrike" dirty="0" smtClean="0"/>
          </a:p>
        </p:txBody>
      </p:sp>
      <p:sp>
        <p:nvSpPr>
          <p:cNvPr id="24578" name="Content Placeholder 2"/>
          <p:cNvSpPr>
            <a:spLocks noGrp="1"/>
          </p:cNvSpPr>
          <p:nvPr>
            <p:ph idx="1"/>
          </p:nvPr>
        </p:nvSpPr>
        <p:spPr/>
        <p:txBody>
          <a:bodyPr/>
          <a:lstStyle/>
          <a:p>
            <a:pPr marL="228600" lvl="1" indent="0" eaLnBrk="1" hangingPunct="1">
              <a:buNone/>
            </a:pPr>
            <a:r>
              <a:rPr b="1" dirty="0" smtClean="0"/>
              <a:t>HIPAA  Compliance</a:t>
            </a:r>
          </a:p>
          <a:p>
            <a:pPr marL="228600" lvl="1" indent="0" eaLnBrk="1" hangingPunct="1">
              <a:buNone/>
            </a:pPr>
            <a:r>
              <a:rPr dirty="0" smtClean="0"/>
              <a:t>There are requirements for privacy regulations regarding the use of claim data elements.</a:t>
            </a:r>
          </a:p>
          <a:p>
            <a:pPr marL="228600" lvl="1" indent="0" eaLnBrk="1" hangingPunct="1">
              <a:buNone/>
            </a:pPr>
            <a:r>
              <a:rPr dirty="0" smtClean="0"/>
              <a:t>Data element conditions are detailed in the Payer Specification Sheet including:</a:t>
            </a:r>
          </a:p>
          <a:p>
            <a:pPr lvl="1"/>
            <a:r>
              <a:rPr dirty="0" smtClean="0"/>
              <a:t>Mandatory (NCPDP designation – required at all times); or</a:t>
            </a:r>
          </a:p>
          <a:p>
            <a:pPr lvl="1"/>
            <a:r>
              <a:rPr dirty="0" smtClean="0"/>
              <a:t>Required; and</a:t>
            </a:r>
          </a:p>
          <a:p>
            <a:pPr lvl="2">
              <a:buFont typeface="Arial" panose="020B0604020202020204" pitchFamily="34" charset="0"/>
              <a:buChar char="•"/>
            </a:pPr>
            <a:r>
              <a:rPr dirty="0" smtClean="0"/>
              <a:t>District Program requirements</a:t>
            </a:r>
          </a:p>
          <a:p>
            <a:pPr lvl="1"/>
            <a:r>
              <a:rPr dirty="0" smtClean="0"/>
              <a:t>Qualified Requirement</a:t>
            </a:r>
          </a:p>
          <a:p>
            <a:pPr lvl="2">
              <a:buFont typeface="Arial" panose="020B0604020202020204" pitchFamily="34" charset="0"/>
              <a:buChar char="•"/>
            </a:pPr>
            <a:r>
              <a:rPr dirty="0" smtClean="0"/>
              <a:t>“Required when”</a:t>
            </a:r>
          </a:p>
          <a:p>
            <a:pPr lvl="1"/>
            <a:r>
              <a:rPr lang="en-US" dirty="0"/>
              <a:t>All submitted fields will be edited for valid format.</a:t>
            </a:r>
          </a:p>
          <a:p>
            <a:pPr lvl="1"/>
            <a:r>
              <a:rPr lang="en-US" dirty="0"/>
              <a:t>All submitted fields will be edited for valid values.</a:t>
            </a:r>
          </a:p>
          <a:p>
            <a:pPr lvl="1"/>
            <a:r>
              <a:rPr lang="en-US" dirty="0"/>
              <a:t>If optional data is sent, the values must be valid and any supporting and associated fields must be sent as well.</a:t>
            </a:r>
          </a:p>
          <a:p>
            <a:pPr lvl="1" eaLnBrk="1" hangingPunct="1">
              <a:buFont typeface="Arial" panose="020B0604020202020204" pitchFamily="34" charset="0"/>
              <a:buNone/>
            </a:pPr>
            <a:endParaRPr dirty="0" smtClean="0"/>
          </a:p>
        </p:txBody>
      </p:sp>
      <p:sp>
        <p:nvSpPr>
          <p:cNvPr id="24579" name="Slide Number Placeholder 1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C45CFC3-392F-4DC5-9621-97FB86C3E588}" type="slidenum">
              <a:rPr lang="en-US">
                <a:solidFill>
                  <a:schemeClr val="bg1"/>
                </a:solidFill>
                <a:latin typeface="Calibri" panose="020F0502020204030204" pitchFamily="34" charset="0"/>
              </a:rPr>
              <a:pPr/>
              <a:t>12</a:t>
            </a:fld>
            <a:endParaRPr 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Title 1"/>
          <p:cNvSpPr>
            <a:spLocks noGrp="1"/>
          </p:cNvSpPr>
          <p:nvPr>
            <p:ph type="title"/>
          </p:nvPr>
        </p:nvSpPr>
        <p:spPr/>
        <p:txBody>
          <a:bodyPr/>
          <a:lstStyle/>
          <a:p>
            <a:pPr eaLnBrk="1" hangingPunct="1"/>
            <a:r>
              <a:rPr dirty="0" smtClean="0"/>
              <a:t>Co-Pay Structure</a:t>
            </a:r>
          </a:p>
        </p:txBody>
      </p:sp>
      <p:sp>
        <p:nvSpPr>
          <p:cNvPr id="26626" name="Content Placeholder 2"/>
          <p:cNvSpPr>
            <a:spLocks noGrp="1"/>
          </p:cNvSpPr>
          <p:nvPr>
            <p:ph idx="1"/>
          </p:nvPr>
        </p:nvSpPr>
        <p:spPr/>
        <p:txBody>
          <a:bodyPr/>
          <a:lstStyle/>
          <a:p>
            <a:r>
              <a:rPr dirty="0" smtClean="0"/>
              <a:t>District Medicaid Fee-for-Service (FFS) co-pay is $1.00 per prescription.</a:t>
            </a:r>
          </a:p>
          <a:p>
            <a:pPr lvl="1"/>
            <a:r>
              <a:rPr lang="en-US" dirty="0" smtClean="0"/>
              <a:t>Exceptions </a:t>
            </a:r>
            <a:r>
              <a:rPr lang="en-US" dirty="0"/>
              <a:t>include the following </a:t>
            </a:r>
            <a:r>
              <a:rPr lang="en-US" dirty="0" smtClean="0"/>
              <a:t>:</a:t>
            </a:r>
            <a:endParaRPr lang="en-US" dirty="0"/>
          </a:p>
          <a:p>
            <a:pPr lvl="2"/>
            <a:r>
              <a:rPr lang="en-US" dirty="0"/>
              <a:t>Pregnant women (when pregnancy indicator is submitted)</a:t>
            </a:r>
          </a:p>
          <a:p>
            <a:pPr lvl="2"/>
            <a:r>
              <a:rPr lang="en-US" dirty="0"/>
              <a:t>Long-Term Care (LTC) </a:t>
            </a:r>
            <a:r>
              <a:rPr lang="en-US" dirty="0" smtClean="0"/>
              <a:t>resident</a:t>
            </a:r>
            <a:endParaRPr lang="en-US" dirty="0"/>
          </a:p>
          <a:p>
            <a:pPr lvl="2"/>
            <a:r>
              <a:rPr lang="en-US" dirty="0" smtClean="0"/>
              <a:t>Beneficiary under </a:t>
            </a:r>
            <a:r>
              <a:rPr lang="en-US" dirty="0"/>
              <a:t>21 years of age</a:t>
            </a:r>
          </a:p>
          <a:p>
            <a:pPr lvl="2"/>
            <a:r>
              <a:rPr lang="en-US" dirty="0"/>
              <a:t>All </a:t>
            </a:r>
            <a:r>
              <a:rPr lang="en-US" dirty="0" smtClean="0"/>
              <a:t>contraceptives</a:t>
            </a:r>
            <a:br>
              <a:rPr lang="en-US" dirty="0" smtClean="0"/>
            </a:br>
            <a:endParaRPr lang="en-US" dirty="0"/>
          </a:p>
          <a:p>
            <a:r>
              <a:rPr lang="en-US" dirty="0"/>
              <a:t>DC Healthcare Alliance and DOH ADAP have no co-pay</a:t>
            </a:r>
            <a:endParaRPr dirty="0" smtClean="0"/>
          </a:p>
        </p:txBody>
      </p:sp>
      <p:sp>
        <p:nvSpPr>
          <p:cNvPr id="26627" name="Slide Number Placeholder 1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99A7224-4024-4298-92CC-877DB2174BE6}" type="slidenum">
              <a:rPr lang="en-US">
                <a:solidFill>
                  <a:schemeClr val="bg1"/>
                </a:solidFill>
                <a:latin typeface="Calibri" panose="020F0502020204030204" pitchFamily="34" charset="0"/>
              </a:rPr>
              <a:pPr/>
              <a:t>13</a:t>
            </a:fld>
            <a:endParaRPr 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Title 1"/>
          <p:cNvSpPr>
            <a:spLocks noGrp="1"/>
          </p:cNvSpPr>
          <p:nvPr>
            <p:ph type="title"/>
          </p:nvPr>
        </p:nvSpPr>
        <p:spPr/>
        <p:txBody>
          <a:bodyPr/>
          <a:lstStyle/>
          <a:p>
            <a:pPr eaLnBrk="1" hangingPunct="1"/>
            <a:r>
              <a:rPr dirty="0" smtClean="0"/>
              <a:t>Coordination of Benefits</a:t>
            </a:r>
          </a:p>
        </p:txBody>
      </p:sp>
      <p:sp>
        <p:nvSpPr>
          <p:cNvPr id="28674" name="Content Placeholder 2"/>
          <p:cNvSpPr>
            <a:spLocks noGrp="1"/>
          </p:cNvSpPr>
          <p:nvPr>
            <p:ph idx="1"/>
          </p:nvPr>
        </p:nvSpPr>
        <p:spPr/>
        <p:txBody>
          <a:bodyPr/>
          <a:lstStyle/>
          <a:p>
            <a:pPr lvl="1" eaLnBrk="1" hangingPunct="1"/>
            <a:r>
              <a:rPr dirty="0" smtClean="0"/>
              <a:t>Providers are required to fully pursue all third-party coverage before billing Medicaid.</a:t>
            </a:r>
          </a:p>
          <a:p>
            <a:pPr lvl="1" eaLnBrk="1" hangingPunct="1"/>
            <a:r>
              <a:rPr dirty="0" smtClean="0"/>
              <a:t>Providers must comply with all policies of a beneficiary's insurance coverage including, but not limited to prior authorization (PA), quantity, and days’ supply limits.</a:t>
            </a:r>
          </a:p>
          <a:p>
            <a:pPr lvl="1" eaLnBrk="1" hangingPunct="1"/>
            <a:r>
              <a:rPr lang="en-US" dirty="0" smtClean="0"/>
              <a:t>Reimbursement will be calculated to pay the lesser of the Medicaid allowed amount or the Other Payer Patient Responsibility as reported by the primary carrier, less than the third-party payment.</a:t>
            </a:r>
            <a:endParaRPr dirty="0" smtClean="0"/>
          </a:p>
          <a:p>
            <a:pPr lvl="1" eaLnBrk="1" hangingPunct="1"/>
            <a:r>
              <a:rPr dirty="0" smtClean="0"/>
              <a:t>Medicaid co-payments will also be deducted for beneficiaries subject to Medicaid co-pay.</a:t>
            </a:r>
          </a:p>
          <a:p>
            <a:pPr lvl="2" eaLnBrk="1" hangingPunct="1"/>
            <a:r>
              <a:rPr dirty="0" smtClean="0"/>
              <a:t>In some cases, this may result in the claim billed to Medicaid being paid at $0.00.</a:t>
            </a:r>
          </a:p>
          <a:p>
            <a:pPr lvl="1" eaLnBrk="1" hangingPunct="1"/>
            <a:r>
              <a:rPr dirty="0" smtClean="0"/>
              <a:t>Co-pay Only Claims, Other Coverage Code (OCC) = ‘8’, are not allowed.</a:t>
            </a:r>
          </a:p>
        </p:txBody>
      </p:sp>
      <p:sp>
        <p:nvSpPr>
          <p:cNvPr id="28675" name="Slide Number Placeholder 1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E9B7869-45FE-4E93-8B0A-505CCAB3C27D}" type="slidenum">
              <a:rPr lang="en-US">
                <a:solidFill>
                  <a:schemeClr val="bg1"/>
                </a:solidFill>
                <a:latin typeface="Calibri" panose="020F0502020204030204" pitchFamily="34" charset="0"/>
              </a:rPr>
              <a:pPr/>
              <a:t>14</a:t>
            </a:fld>
            <a:endParaRPr 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Title 1"/>
          <p:cNvSpPr>
            <a:spLocks noGrp="1"/>
          </p:cNvSpPr>
          <p:nvPr>
            <p:ph type="title"/>
          </p:nvPr>
        </p:nvSpPr>
        <p:spPr/>
        <p:txBody>
          <a:bodyPr/>
          <a:lstStyle/>
          <a:p>
            <a:pPr eaLnBrk="1" hangingPunct="1"/>
            <a:r>
              <a:rPr dirty="0" smtClean="0"/>
              <a:t>Early Refills</a:t>
            </a:r>
          </a:p>
        </p:txBody>
      </p:sp>
      <p:sp>
        <p:nvSpPr>
          <p:cNvPr id="29698" name="Content Placeholder 2"/>
          <p:cNvSpPr>
            <a:spLocks noGrp="1"/>
          </p:cNvSpPr>
          <p:nvPr>
            <p:ph idx="1"/>
          </p:nvPr>
        </p:nvSpPr>
        <p:spPr/>
        <p:txBody>
          <a:bodyPr/>
          <a:lstStyle/>
          <a:p>
            <a:pPr lvl="1" eaLnBrk="1" hangingPunct="1"/>
            <a:r>
              <a:rPr dirty="0" smtClean="0"/>
              <a:t>Early refill tolerance periods:</a:t>
            </a:r>
          </a:p>
          <a:p>
            <a:pPr lvl="2" eaLnBrk="1" hangingPunct="1"/>
            <a:r>
              <a:rPr dirty="0" smtClean="0"/>
              <a:t>80 percent of the previous fill must be used for all drugs</a:t>
            </a:r>
            <a:br>
              <a:rPr dirty="0" smtClean="0"/>
            </a:br>
            <a:endParaRPr dirty="0" smtClean="0"/>
          </a:p>
          <a:p>
            <a:pPr lvl="1" eaLnBrk="1" hangingPunct="1"/>
            <a:r>
              <a:rPr dirty="0" smtClean="0"/>
              <a:t>NCPDP Response code for early refill error = “88”</a:t>
            </a:r>
            <a:br>
              <a:rPr dirty="0" smtClean="0"/>
            </a:br>
            <a:endParaRPr dirty="0" smtClean="0"/>
          </a:p>
          <a:p>
            <a:pPr lvl="1" eaLnBrk="1" hangingPunct="1"/>
            <a:r>
              <a:rPr dirty="0" smtClean="0"/>
              <a:t>For non-controlled drugs, the system will automatically check for an increase in dose and if found, based on the current and historical claims for the same GSN, the system will not deny the current claim for early refill.</a:t>
            </a:r>
          </a:p>
        </p:txBody>
      </p:sp>
      <p:sp>
        <p:nvSpPr>
          <p:cNvPr id="29699" name="Slide Number Placeholder 1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143975B-5753-4615-8C38-8ACC2A15FCE8}" type="slidenum">
              <a:rPr lang="en-US">
                <a:solidFill>
                  <a:schemeClr val="bg1"/>
                </a:solidFill>
                <a:latin typeface="Calibri" panose="020F0502020204030204" pitchFamily="34" charset="0"/>
              </a:rPr>
              <a:pPr/>
              <a:t>15</a:t>
            </a:fld>
            <a:endParaRPr 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Title 1"/>
          <p:cNvSpPr>
            <a:spLocks noGrp="1"/>
          </p:cNvSpPr>
          <p:nvPr>
            <p:ph type="title"/>
          </p:nvPr>
        </p:nvSpPr>
        <p:spPr/>
        <p:txBody>
          <a:bodyPr/>
          <a:lstStyle/>
          <a:p>
            <a:pPr eaLnBrk="1" hangingPunct="1"/>
            <a:r>
              <a:rPr dirty="0" smtClean="0"/>
              <a:t>Remittance Advices and Payment</a:t>
            </a:r>
          </a:p>
        </p:txBody>
      </p:sp>
      <p:sp>
        <p:nvSpPr>
          <p:cNvPr id="33794" name="Content Placeholder 2"/>
          <p:cNvSpPr>
            <a:spLocks noGrp="1"/>
          </p:cNvSpPr>
          <p:nvPr>
            <p:ph idx="1"/>
          </p:nvPr>
        </p:nvSpPr>
        <p:spPr/>
        <p:txBody>
          <a:bodyPr/>
          <a:lstStyle/>
          <a:p>
            <a:pPr lvl="1" eaLnBrk="1" hangingPunct="1"/>
            <a:r>
              <a:rPr dirty="0" smtClean="0"/>
              <a:t>Payments and remittance advice (RA) will still come from Xerox State Healthcare.</a:t>
            </a:r>
          </a:p>
        </p:txBody>
      </p:sp>
      <p:sp>
        <p:nvSpPr>
          <p:cNvPr id="33795" name="Slide Number Placeholder 1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FDDC823-77B1-40C8-A842-E8AFE54A8D6C}" type="slidenum">
              <a:rPr lang="en-US">
                <a:solidFill>
                  <a:schemeClr val="bg1"/>
                </a:solidFill>
                <a:latin typeface="Calibri" panose="020F0502020204030204" pitchFamily="34" charset="0"/>
              </a:rPr>
              <a:pPr/>
              <a:t>16</a:t>
            </a:fld>
            <a:endParaRPr 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6"/>
          <p:cNvSpPr>
            <a:spLocks noGrp="1"/>
          </p:cNvSpPr>
          <p:nvPr>
            <p:ph type="title"/>
          </p:nvPr>
        </p:nvSpPr>
        <p:spPr>
          <a:xfrm>
            <a:off x="173038" y="2597150"/>
            <a:ext cx="8574087" cy="1362075"/>
          </a:xfrm>
        </p:spPr>
        <p:txBody>
          <a:bodyPr/>
          <a:lstStyle/>
          <a:p>
            <a:r>
              <a:rPr dirty="0"/>
              <a:t>POS Claim Processing</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Title 1"/>
          <p:cNvSpPr>
            <a:spLocks noGrp="1"/>
          </p:cNvSpPr>
          <p:nvPr>
            <p:ph type="title"/>
          </p:nvPr>
        </p:nvSpPr>
        <p:spPr/>
        <p:txBody>
          <a:bodyPr/>
          <a:lstStyle/>
          <a:p>
            <a:r>
              <a:rPr lang="en-US" dirty="0"/>
              <a:t>District of Columbia Pharmacy Benefit Management (PBM</a:t>
            </a:r>
            <a:r>
              <a:rPr lang="en-US" dirty="0" smtClean="0"/>
              <a:t>) </a:t>
            </a:r>
            <a:r>
              <a:rPr dirty="0" smtClean="0"/>
              <a:t>Contact Information</a:t>
            </a:r>
          </a:p>
        </p:txBody>
      </p:sp>
      <p:sp>
        <p:nvSpPr>
          <p:cNvPr id="35842" name="Content Placeholder 2"/>
          <p:cNvSpPr>
            <a:spLocks noGrp="1"/>
          </p:cNvSpPr>
          <p:nvPr>
            <p:ph idx="1"/>
          </p:nvPr>
        </p:nvSpPr>
        <p:spPr/>
        <p:txBody>
          <a:bodyPr/>
          <a:lstStyle/>
          <a:p>
            <a:pPr lvl="1"/>
            <a:r>
              <a:rPr dirty="0" smtClean="0"/>
              <a:t>Clinical Contact Center Phone: 1-800-273-4962</a:t>
            </a:r>
          </a:p>
          <a:p>
            <a:pPr lvl="1"/>
            <a:endParaRPr dirty="0" smtClean="0"/>
          </a:p>
          <a:p>
            <a:pPr lvl="1"/>
            <a:r>
              <a:rPr dirty="0" smtClean="0"/>
              <a:t>Clinical Contact Center Fax: 1-866-535-7622</a:t>
            </a:r>
            <a:endParaRPr dirty="0" smtClean="0">
              <a:solidFill>
                <a:srgbClr val="FF0000"/>
              </a:solidFill>
            </a:endParaRPr>
          </a:p>
          <a:p>
            <a:pPr lvl="1"/>
            <a:endParaRPr dirty="0" smtClean="0"/>
          </a:p>
          <a:p>
            <a:pPr lvl="1"/>
            <a:r>
              <a:rPr dirty="0" smtClean="0"/>
              <a:t>Pharmacy Contact Center Phone: 1-800-272-9679</a:t>
            </a:r>
          </a:p>
          <a:p>
            <a:pPr lvl="1"/>
            <a:endParaRPr lang="en-US" dirty="0" smtClean="0"/>
          </a:p>
          <a:p>
            <a:pPr lvl="1"/>
            <a:r>
              <a:rPr lang="en-US" dirty="0" smtClean="0"/>
              <a:t>ADAP Beneficiaries and Physicians Phone: 1-202-671-4900</a:t>
            </a:r>
            <a:endParaRPr dirty="0" smtClean="0"/>
          </a:p>
        </p:txBody>
      </p:sp>
      <p:sp>
        <p:nvSpPr>
          <p:cNvPr id="35843" name="Slide Number Placeholder 1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632A254-4C3C-4A7B-99A0-5065E616CACE}" type="slidenum">
              <a:rPr lang="en-US">
                <a:solidFill>
                  <a:schemeClr val="bg1"/>
                </a:solidFill>
                <a:latin typeface="Calibri" panose="020F0502020204030204" pitchFamily="34" charset="0"/>
              </a:rPr>
              <a:pPr/>
              <a:t>18</a:t>
            </a:fld>
            <a:endParaRPr 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Title 1"/>
          <p:cNvSpPr>
            <a:spLocks noGrp="1"/>
          </p:cNvSpPr>
          <p:nvPr>
            <p:ph type="title"/>
          </p:nvPr>
        </p:nvSpPr>
        <p:spPr/>
        <p:txBody>
          <a:bodyPr/>
          <a:lstStyle/>
          <a:p>
            <a:pPr eaLnBrk="1" hangingPunct="1"/>
            <a:r>
              <a:rPr dirty="0" smtClean="0">
                <a:hlinkClick r:id="rId2"/>
              </a:rPr>
              <a:t>www.dc-pbm.com</a:t>
            </a:r>
            <a:endParaRPr dirty="0" smtClean="0">
              <a:solidFill>
                <a:srgbClr val="FF0000"/>
              </a:solidFill>
            </a:endParaRPr>
          </a:p>
        </p:txBody>
      </p:sp>
      <p:sp>
        <p:nvSpPr>
          <p:cNvPr id="36866" name="Content Placeholder 2"/>
          <p:cNvSpPr>
            <a:spLocks noGrp="1"/>
          </p:cNvSpPr>
          <p:nvPr>
            <p:ph idx="1"/>
          </p:nvPr>
        </p:nvSpPr>
        <p:spPr/>
        <p:txBody>
          <a:bodyPr/>
          <a:lstStyle/>
          <a:p>
            <a:pPr lvl="1"/>
            <a:r>
              <a:rPr dirty="0" smtClean="0"/>
              <a:t>The  </a:t>
            </a:r>
            <a:r>
              <a:rPr lang="en-US" dirty="0"/>
              <a:t>District of Columbia Pharmacy Benefit Management (PBM</a:t>
            </a:r>
            <a:r>
              <a:rPr lang="en-US" dirty="0" smtClean="0"/>
              <a:t>)</a:t>
            </a:r>
            <a:r>
              <a:rPr strike="sngStrike" dirty="0" smtClean="0"/>
              <a:t> </a:t>
            </a:r>
            <a:r>
              <a:rPr dirty="0"/>
              <a:t>W</a:t>
            </a:r>
            <a:r>
              <a:rPr dirty="0" smtClean="0"/>
              <a:t>ebsite will become active on November 19, 2015.</a:t>
            </a:r>
          </a:p>
          <a:p>
            <a:pPr lvl="1" eaLnBrk="1" hangingPunct="1"/>
            <a:r>
              <a:rPr dirty="0" smtClean="0"/>
              <a:t>Primary sources for Pharmacy Program information and resources are:</a:t>
            </a:r>
          </a:p>
          <a:p>
            <a:pPr lvl="2" eaLnBrk="1" hangingPunct="1"/>
            <a:r>
              <a:rPr dirty="0" smtClean="0"/>
              <a:t>Provider communication (letters, notices, etc.)</a:t>
            </a:r>
          </a:p>
          <a:p>
            <a:pPr lvl="2" eaLnBrk="1" hangingPunct="1"/>
            <a:r>
              <a:rPr dirty="0" smtClean="0"/>
              <a:t>Forms</a:t>
            </a:r>
          </a:p>
          <a:p>
            <a:pPr lvl="2" eaLnBrk="1" hangingPunct="1"/>
            <a:r>
              <a:rPr dirty="0" smtClean="0"/>
              <a:t>Provider Manual</a:t>
            </a:r>
          </a:p>
          <a:p>
            <a:pPr lvl="2" eaLnBrk="1" hangingPunct="1"/>
            <a:r>
              <a:rPr dirty="0" smtClean="0"/>
              <a:t>Payer Specification Sheet</a:t>
            </a:r>
          </a:p>
          <a:p>
            <a:pPr lvl="2" eaLnBrk="1" hangingPunct="1"/>
            <a:r>
              <a:rPr dirty="0" smtClean="0"/>
              <a:t>Contact Information</a:t>
            </a:r>
          </a:p>
          <a:p>
            <a:pPr lvl="2" eaLnBrk="1" hangingPunct="1"/>
            <a:r>
              <a:rPr dirty="0" smtClean="0"/>
              <a:t>Links</a:t>
            </a:r>
          </a:p>
          <a:p>
            <a:pPr lvl="2"/>
            <a:endParaRPr lang="en-US" dirty="0" smtClean="0"/>
          </a:p>
          <a:p>
            <a:pPr marL="1201738" lvl="2" indent="-619125">
              <a:buNone/>
            </a:pPr>
            <a:r>
              <a:rPr lang="en-US" b="1" dirty="0" smtClean="0"/>
              <a:t>Note:</a:t>
            </a:r>
            <a:r>
              <a:rPr lang="en-US" dirty="0" smtClean="0"/>
              <a:t>	User </a:t>
            </a:r>
            <a:r>
              <a:rPr lang="en-US" dirty="0"/>
              <a:t>Administration Console (UAC) and Web Prior Authorization (WebPA) information for the prescriber community will be </a:t>
            </a:r>
            <a:r>
              <a:rPr lang="en-US" dirty="0" smtClean="0"/>
              <a:t>forthcoming.</a:t>
            </a:r>
            <a:endParaRPr lang="en-US" dirty="0"/>
          </a:p>
          <a:p>
            <a:pPr lvl="2" eaLnBrk="1" hangingPunct="1"/>
            <a:endParaRPr dirty="0" smtClean="0"/>
          </a:p>
        </p:txBody>
      </p:sp>
      <p:sp>
        <p:nvSpPr>
          <p:cNvPr id="36867" name="Slide Number Placeholder 1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9ED8665-8B8B-4640-9B6B-27D14BF7BF3A}" type="slidenum">
              <a:rPr lang="en-US">
                <a:solidFill>
                  <a:schemeClr val="bg1"/>
                </a:solidFill>
                <a:latin typeface="Calibri" panose="020F0502020204030204" pitchFamily="34" charset="0"/>
              </a:rPr>
              <a:pPr/>
              <a:t>19</a:t>
            </a:fld>
            <a:endParaRPr 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6"/>
          <p:cNvSpPr>
            <a:spLocks noGrp="1"/>
          </p:cNvSpPr>
          <p:nvPr>
            <p:ph type="title"/>
          </p:nvPr>
        </p:nvSpPr>
        <p:spPr/>
        <p:txBody>
          <a:bodyPr/>
          <a:lstStyle/>
          <a:p>
            <a:r>
              <a:rPr dirty="0"/>
              <a:t>Implementation Information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ADAP</a:t>
            </a:r>
            <a:endParaRPr lang="en-US" dirty="0"/>
          </a:p>
        </p:txBody>
      </p:sp>
      <p:sp>
        <p:nvSpPr>
          <p:cNvPr id="4" name="Slide Number Placeholder 3"/>
          <p:cNvSpPr>
            <a:spLocks noGrp="1"/>
          </p:cNvSpPr>
          <p:nvPr>
            <p:ph type="sldNum" sz="quarter" idx="12"/>
          </p:nvPr>
        </p:nvSpPr>
        <p:spPr/>
        <p:txBody>
          <a:bodyPr/>
          <a:lstStyle/>
          <a:p>
            <a:fld id="{DE18E73D-3AD7-40EF-B6D5-D3FDC236702B}" type="slidenum">
              <a:rPr lang="en-US" smtClean="0"/>
              <a:pPr/>
              <a:t>20</a:t>
            </a:fld>
            <a:endParaRPr lang="en-US" dirty="0"/>
          </a:p>
        </p:txBody>
      </p:sp>
      <p:sp>
        <p:nvSpPr>
          <p:cNvPr id="7" name="TextBox 6"/>
          <p:cNvSpPr txBox="1"/>
          <p:nvPr/>
        </p:nvSpPr>
        <p:spPr>
          <a:xfrm>
            <a:off x="457200" y="1717964"/>
            <a:ext cx="7578436" cy="3740726"/>
          </a:xfrm>
          <a:prstGeom prst="rect">
            <a:avLst/>
          </a:prstGeom>
          <a:noFill/>
        </p:spPr>
        <p:txBody>
          <a:bodyPr wrap="square" lIns="0" tIns="0" rIns="0" bIns="0" rtlCol="0">
            <a:noAutofit/>
          </a:bodyPr>
          <a:lstStyle/>
          <a:p>
            <a:pPr marL="3175" indent="-231775" eaLnBrk="1" hangingPunct="1">
              <a:spcBef>
                <a:spcPct val="20000"/>
              </a:spcBef>
              <a:buSzPct val="100000"/>
            </a:pPr>
            <a:r>
              <a:rPr lang="en-US" b="1" dirty="0" smtClean="0">
                <a:latin typeface="+mn-lt"/>
                <a:cs typeface="+mn-cs"/>
              </a:rPr>
              <a:t>Key program elements remain the same:</a:t>
            </a:r>
            <a:r>
              <a:rPr lang="en-US" dirty="0" smtClean="0">
                <a:latin typeface="+mn-lt"/>
                <a:cs typeface="+mn-cs"/>
              </a:rPr>
              <a:t/>
            </a:r>
            <a:br>
              <a:rPr lang="en-US" dirty="0" smtClean="0">
                <a:latin typeface="+mn-lt"/>
                <a:cs typeface="+mn-cs"/>
              </a:rPr>
            </a:br>
            <a:endParaRPr lang="en-US" dirty="0" smtClean="0">
              <a:latin typeface="+mn-lt"/>
              <a:cs typeface="+mn-cs"/>
            </a:endParaRPr>
          </a:p>
          <a:p>
            <a:pPr marL="460375" lvl="1" indent="-231775" eaLnBrk="1" hangingPunct="1">
              <a:spcBef>
                <a:spcPct val="20000"/>
              </a:spcBef>
              <a:buSzPct val="100000"/>
              <a:buFont typeface="Arial" pitchFamily="34" charset="0"/>
              <a:buChar char="•"/>
            </a:pPr>
            <a:r>
              <a:rPr lang="en-US" dirty="0" smtClean="0">
                <a:latin typeface="+mn-lt"/>
                <a:cs typeface="+mn-cs"/>
              </a:rPr>
              <a:t>Closed formulary available in the Provider Manual found at </a:t>
            </a:r>
            <a:r>
              <a:rPr lang="en-US" dirty="0" smtClean="0">
                <a:solidFill>
                  <a:srgbClr val="FF0000"/>
                </a:solidFill>
                <a:latin typeface="+mn-lt"/>
                <a:cs typeface="+mn-cs"/>
                <a:hlinkClick r:id="rId2"/>
              </a:rPr>
              <a:t>www.doh.dc.gov/node/299012</a:t>
            </a:r>
            <a:endParaRPr lang="en-US" dirty="0" smtClean="0">
              <a:solidFill>
                <a:srgbClr val="FF0000"/>
              </a:solidFill>
              <a:latin typeface="+mn-lt"/>
              <a:cs typeface="+mn-cs"/>
            </a:endParaRPr>
          </a:p>
          <a:p>
            <a:pPr marL="460375" lvl="1" indent="-231775" eaLnBrk="1" hangingPunct="1">
              <a:spcBef>
                <a:spcPct val="20000"/>
              </a:spcBef>
              <a:buSzPct val="100000"/>
            </a:pPr>
            <a:endParaRPr lang="en-US" dirty="0" smtClean="0">
              <a:latin typeface="+mn-lt"/>
              <a:cs typeface="+mn-cs"/>
            </a:endParaRPr>
          </a:p>
          <a:p>
            <a:pPr marL="460375" lvl="1" indent="-231775" eaLnBrk="1" hangingPunct="1">
              <a:spcBef>
                <a:spcPct val="20000"/>
              </a:spcBef>
              <a:buSzPct val="100000"/>
              <a:buFont typeface="Arial" pitchFamily="34" charset="0"/>
              <a:buChar char="•"/>
            </a:pPr>
            <a:r>
              <a:rPr lang="en-US" dirty="0" smtClean="0">
                <a:latin typeface="+mn-lt"/>
                <a:cs typeface="+mn-cs"/>
              </a:rPr>
              <a:t>Co-pays and deductibles are covered when other insurance payments apply</a:t>
            </a:r>
            <a:br>
              <a:rPr lang="en-US" dirty="0" smtClean="0">
                <a:latin typeface="+mn-lt"/>
                <a:cs typeface="+mn-cs"/>
              </a:rPr>
            </a:br>
            <a:endParaRPr lang="en-US" dirty="0" smtClean="0">
              <a:latin typeface="+mn-lt"/>
              <a:cs typeface="+mn-cs"/>
            </a:endParaRPr>
          </a:p>
          <a:p>
            <a:pPr marL="460375" lvl="1" indent="-231775" eaLnBrk="1" hangingPunct="1">
              <a:spcBef>
                <a:spcPct val="20000"/>
              </a:spcBef>
              <a:buSzPct val="100000"/>
              <a:buFont typeface="Arial" pitchFamily="34" charset="0"/>
              <a:buChar char="•"/>
            </a:pPr>
            <a:r>
              <a:rPr lang="en-US" dirty="0" smtClean="0">
                <a:latin typeface="+mn-lt"/>
                <a:cs typeface="+mn-cs"/>
              </a:rPr>
              <a:t>Prior authorization may be required for :</a:t>
            </a:r>
          </a:p>
          <a:p>
            <a:pPr marL="917575" lvl="2" indent="-231775" eaLnBrk="1" hangingPunct="1">
              <a:spcBef>
                <a:spcPct val="20000"/>
              </a:spcBef>
              <a:buSzPct val="100000"/>
              <a:buFont typeface="Arial" pitchFamily="34" charset="0"/>
              <a:buChar char="•"/>
            </a:pPr>
            <a:r>
              <a:rPr lang="en-US" dirty="0" smtClean="0">
                <a:latin typeface="+mn-lt"/>
                <a:cs typeface="+mn-cs"/>
              </a:rPr>
              <a:t>Certain CII drugs</a:t>
            </a:r>
          </a:p>
          <a:p>
            <a:pPr marL="917575" lvl="2" indent="-231775" eaLnBrk="1" hangingPunct="1">
              <a:spcBef>
                <a:spcPct val="20000"/>
              </a:spcBef>
              <a:buSzPct val="100000"/>
              <a:buFont typeface="Arial" pitchFamily="34" charset="0"/>
              <a:buChar char="•"/>
            </a:pPr>
            <a:r>
              <a:rPr lang="en-US" dirty="0" smtClean="0">
                <a:latin typeface="+mn-lt"/>
                <a:cs typeface="+mn-cs"/>
              </a:rPr>
              <a:t>A single drug claim exceeding $1,200</a:t>
            </a:r>
          </a:p>
          <a:p>
            <a:pPr marL="917575" lvl="2" indent="-231775" eaLnBrk="1" hangingPunct="1">
              <a:spcBef>
                <a:spcPct val="20000"/>
              </a:spcBef>
              <a:buSzPct val="100000"/>
              <a:buFont typeface="Arial" pitchFamily="34" charset="0"/>
              <a:buChar char="•"/>
            </a:pPr>
            <a:r>
              <a:rPr lang="en-US" dirty="0" smtClean="0">
                <a:latin typeface="+mn-lt"/>
                <a:cs typeface="+mn-cs"/>
              </a:rPr>
              <a:t>Claims in excess of $10,000 annual cumulative amount per client</a:t>
            </a:r>
          </a:p>
          <a:p>
            <a:pPr lvl="1">
              <a:buFont typeface="Arial" pitchFamily="34" charset="0"/>
              <a:buChar char="•"/>
            </a:pPr>
            <a:endParaRPr lang="en-US" sz="1400" dirty="0">
              <a:latin typeface="Calibri-Italic"/>
            </a:endParaRPr>
          </a:p>
        </p:txBody>
      </p:sp>
    </p:spTree>
    <p:extLst>
      <p:ext uri="{BB962C8B-B14F-4D97-AF65-F5344CB8AC3E}">
        <p14:creationId xmlns="" xmlns:p14="http://schemas.microsoft.com/office/powerpoint/2010/main" val="41532752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DC Healthcare Alliance</a:t>
            </a:r>
            <a:endParaRPr lang="en-US" dirty="0"/>
          </a:p>
        </p:txBody>
      </p:sp>
      <p:sp>
        <p:nvSpPr>
          <p:cNvPr id="4" name="Slide Number Placeholder 3"/>
          <p:cNvSpPr>
            <a:spLocks noGrp="1"/>
          </p:cNvSpPr>
          <p:nvPr>
            <p:ph type="sldNum" sz="quarter" idx="12"/>
          </p:nvPr>
        </p:nvSpPr>
        <p:spPr/>
        <p:txBody>
          <a:bodyPr/>
          <a:lstStyle/>
          <a:p>
            <a:fld id="{DE18E73D-3AD7-40EF-B6D5-D3FDC236702B}" type="slidenum">
              <a:rPr lang="en-US" smtClean="0"/>
              <a:pPr/>
              <a:t>21</a:t>
            </a:fld>
            <a:endParaRPr lang="en-US" dirty="0"/>
          </a:p>
        </p:txBody>
      </p:sp>
      <p:sp>
        <p:nvSpPr>
          <p:cNvPr id="7" name="TextBox 6"/>
          <p:cNvSpPr txBox="1"/>
          <p:nvPr/>
        </p:nvSpPr>
        <p:spPr>
          <a:xfrm>
            <a:off x="457200" y="831273"/>
            <a:ext cx="5417127" cy="633794"/>
          </a:xfrm>
          <a:prstGeom prst="rect">
            <a:avLst/>
          </a:prstGeom>
          <a:noFill/>
        </p:spPr>
        <p:txBody>
          <a:bodyPr wrap="square" lIns="0" tIns="0" rIns="0" bIns="0" rtlCol="0">
            <a:noAutofit/>
          </a:bodyPr>
          <a:lstStyle/>
          <a:p>
            <a:endParaRPr lang="en-US" sz="1400" i="1" dirty="0">
              <a:solidFill>
                <a:srgbClr val="ED8B00"/>
              </a:solidFill>
              <a:latin typeface="Calibri-Italic"/>
            </a:endParaRPr>
          </a:p>
        </p:txBody>
      </p:sp>
      <p:sp>
        <p:nvSpPr>
          <p:cNvPr id="8" name="TextBox 7"/>
          <p:cNvSpPr txBox="1"/>
          <p:nvPr/>
        </p:nvSpPr>
        <p:spPr>
          <a:xfrm>
            <a:off x="457200" y="1676400"/>
            <a:ext cx="7578436" cy="3740726"/>
          </a:xfrm>
          <a:prstGeom prst="rect">
            <a:avLst/>
          </a:prstGeom>
          <a:noFill/>
        </p:spPr>
        <p:txBody>
          <a:bodyPr wrap="square" lIns="0" tIns="0" rIns="0" bIns="0" rtlCol="0">
            <a:noAutofit/>
          </a:bodyPr>
          <a:lstStyle/>
          <a:p>
            <a:pPr marL="3175" indent="-231775" eaLnBrk="1" hangingPunct="1">
              <a:spcBef>
                <a:spcPct val="20000"/>
              </a:spcBef>
              <a:buSzPct val="100000"/>
            </a:pPr>
            <a:r>
              <a:rPr lang="en-US" b="1" dirty="0" smtClean="0">
                <a:latin typeface="+mn-lt"/>
                <a:cs typeface="+mn-cs"/>
              </a:rPr>
              <a:t>Key program elements remain the same:</a:t>
            </a:r>
            <a:r>
              <a:rPr lang="en-US" dirty="0" smtClean="0">
                <a:latin typeface="+mn-lt"/>
                <a:cs typeface="+mn-cs"/>
              </a:rPr>
              <a:t/>
            </a:r>
            <a:br>
              <a:rPr lang="en-US" dirty="0" smtClean="0">
                <a:latin typeface="+mn-lt"/>
                <a:cs typeface="+mn-cs"/>
              </a:rPr>
            </a:br>
            <a:endParaRPr lang="en-US" dirty="0" smtClean="0">
              <a:latin typeface="+mn-lt"/>
              <a:cs typeface="+mn-cs"/>
            </a:endParaRPr>
          </a:p>
          <a:p>
            <a:pPr marL="460375" lvl="1" indent="-231775" eaLnBrk="1" hangingPunct="1">
              <a:spcBef>
                <a:spcPct val="20000"/>
              </a:spcBef>
              <a:buSzPct val="100000"/>
              <a:buFont typeface="Arial" pitchFamily="34" charset="0"/>
              <a:buChar char="•"/>
            </a:pPr>
            <a:r>
              <a:rPr lang="en-US" dirty="0" smtClean="0">
                <a:latin typeface="+mn-lt"/>
                <a:cs typeface="+mn-cs"/>
              </a:rPr>
              <a:t>Closed formulary can be found at </a:t>
            </a:r>
            <a:r>
              <a:rPr lang="en-US" dirty="0" smtClean="0">
                <a:latin typeface="+mn-lt"/>
                <a:cs typeface="+mn-cs"/>
                <a:hlinkClick r:id="rId2"/>
              </a:rPr>
              <a:t>www.dc-pbm.com</a:t>
            </a:r>
            <a:r>
              <a:rPr lang="en-US" dirty="0" smtClean="0">
                <a:latin typeface="+mn-lt"/>
                <a:cs typeface="+mn-cs"/>
              </a:rPr>
              <a:t/>
            </a:r>
            <a:br>
              <a:rPr lang="en-US" dirty="0" smtClean="0">
                <a:latin typeface="+mn-lt"/>
                <a:cs typeface="+mn-cs"/>
              </a:rPr>
            </a:br>
            <a:endParaRPr lang="en-US" dirty="0" smtClean="0">
              <a:latin typeface="+mn-lt"/>
              <a:cs typeface="+mn-cs"/>
            </a:endParaRPr>
          </a:p>
          <a:p>
            <a:pPr marL="460375" lvl="1" indent="-231775" eaLnBrk="1" hangingPunct="1">
              <a:spcBef>
                <a:spcPct val="20000"/>
              </a:spcBef>
              <a:buSzPct val="100000"/>
              <a:buFont typeface="Arial" pitchFamily="34" charset="0"/>
              <a:buChar char="•"/>
            </a:pPr>
            <a:r>
              <a:rPr lang="en-US" dirty="0" smtClean="0">
                <a:latin typeface="+mn-lt"/>
                <a:cs typeface="+mn-cs"/>
              </a:rPr>
              <a:t>Antiretrovirals are not part of the DC Healthcare Alliance formulary.  These are covered through the Department of Health’s AIDS Drug Assistance Program (ADAP).</a:t>
            </a:r>
            <a:br>
              <a:rPr lang="en-US" dirty="0" smtClean="0">
                <a:latin typeface="+mn-lt"/>
                <a:cs typeface="+mn-cs"/>
              </a:rPr>
            </a:br>
            <a:endParaRPr lang="en-US" dirty="0" smtClean="0">
              <a:latin typeface="+mn-lt"/>
              <a:cs typeface="+mn-cs"/>
            </a:endParaRPr>
          </a:p>
          <a:p>
            <a:pPr marL="460375" lvl="1" indent="-231775" eaLnBrk="1" hangingPunct="1">
              <a:spcBef>
                <a:spcPct val="20000"/>
              </a:spcBef>
              <a:buSzPct val="100000"/>
              <a:buFont typeface="Arial" pitchFamily="34" charset="0"/>
              <a:buChar char="•"/>
            </a:pPr>
            <a:r>
              <a:rPr lang="en-US" dirty="0" smtClean="0">
                <a:latin typeface="+mn-lt"/>
                <a:cs typeface="+mn-cs"/>
              </a:rPr>
              <a:t>Other non-formulary drugs must be submitted to the beneficiary’s Managed Care Organization for consideration and authorization</a:t>
            </a:r>
          </a:p>
          <a:p>
            <a:pPr lvl="1">
              <a:buFont typeface="Arial" pitchFamily="34" charset="0"/>
              <a:buChar char="•"/>
            </a:pPr>
            <a:endParaRPr lang="en-US" sz="1400" dirty="0">
              <a:latin typeface="Calibri-Italic"/>
            </a:endParaRPr>
          </a:p>
        </p:txBody>
      </p:sp>
    </p:spTree>
    <p:extLst>
      <p:ext uri="{BB962C8B-B14F-4D97-AF65-F5344CB8AC3E}">
        <p14:creationId xmlns="" xmlns:p14="http://schemas.microsoft.com/office/powerpoint/2010/main" val="37651962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Medicaid FFS</a:t>
            </a:r>
            <a:endParaRPr lang="en-US" dirty="0"/>
          </a:p>
        </p:txBody>
      </p:sp>
      <p:sp>
        <p:nvSpPr>
          <p:cNvPr id="4" name="Slide Number Placeholder 3"/>
          <p:cNvSpPr>
            <a:spLocks noGrp="1"/>
          </p:cNvSpPr>
          <p:nvPr>
            <p:ph type="sldNum" sz="quarter" idx="12"/>
          </p:nvPr>
        </p:nvSpPr>
        <p:spPr/>
        <p:txBody>
          <a:bodyPr/>
          <a:lstStyle/>
          <a:p>
            <a:fld id="{DE18E73D-3AD7-40EF-B6D5-D3FDC236702B}" type="slidenum">
              <a:rPr lang="en-US" smtClean="0"/>
              <a:pPr/>
              <a:t>22</a:t>
            </a:fld>
            <a:endParaRPr lang="en-US" dirty="0"/>
          </a:p>
        </p:txBody>
      </p:sp>
      <p:sp>
        <p:nvSpPr>
          <p:cNvPr id="7" name="TextBox 6"/>
          <p:cNvSpPr txBox="1"/>
          <p:nvPr/>
        </p:nvSpPr>
        <p:spPr>
          <a:xfrm>
            <a:off x="457200" y="955964"/>
            <a:ext cx="4209288" cy="1302327"/>
          </a:xfrm>
          <a:prstGeom prst="rect">
            <a:avLst/>
          </a:prstGeom>
          <a:noFill/>
        </p:spPr>
        <p:txBody>
          <a:bodyPr wrap="square" lIns="0" tIns="0" rIns="0" bIns="0" rtlCol="0">
            <a:noAutofit/>
          </a:bodyPr>
          <a:lstStyle/>
          <a:p>
            <a:endParaRPr lang="en-US" sz="1400" i="1" dirty="0">
              <a:solidFill>
                <a:srgbClr val="ED8B00"/>
              </a:solidFill>
              <a:latin typeface="Calibri-Italic"/>
            </a:endParaRPr>
          </a:p>
        </p:txBody>
      </p:sp>
      <p:sp>
        <p:nvSpPr>
          <p:cNvPr id="8" name="TextBox 7"/>
          <p:cNvSpPr txBox="1"/>
          <p:nvPr/>
        </p:nvSpPr>
        <p:spPr>
          <a:xfrm>
            <a:off x="457200" y="1745673"/>
            <a:ext cx="7578436" cy="3740726"/>
          </a:xfrm>
          <a:prstGeom prst="rect">
            <a:avLst/>
          </a:prstGeom>
          <a:noFill/>
        </p:spPr>
        <p:txBody>
          <a:bodyPr wrap="square" lIns="0" tIns="0" rIns="0" bIns="0" rtlCol="0">
            <a:noAutofit/>
          </a:bodyPr>
          <a:lstStyle/>
          <a:p>
            <a:pPr marL="3175" indent="-231775" eaLnBrk="1" hangingPunct="1">
              <a:spcBef>
                <a:spcPct val="20000"/>
              </a:spcBef>
              <a:buSzPct val="100000"/>
            </a:pPr>
            <a:r>
              <a:rPr lang="en-US" b="1" dirty="0" smtClean="0">
                <a:latin typeface="+mn-lt"/>
                <a:cs typeface="+mn-cs"/>
              </a:rPr>
              <a:t>Key program elements remains the same:</a:t>
            </a:r>
            <a:r>
              <a:rPr lang="en-US" dirty="0" smtClean="0">
                <a:latin typeface="+mn-lt"/>
                <a:cs typeface="+mn-cs"/>
              </a:rPr>
              <a:t/>
            </a:r>
            <a:br>
              <a:rPr lang="en-US" dirty="0" smtClean="0">
                <a:latin typeface="+mn-lt"/>
                <a:cs typeface="+mn-cs"/>
              </a:rPr>
            </a:br>
            <a:endParaRPr lang="en-US" dirty="0" smtClean="0">
              <a:latin typeface="+mn-lt"/>
              <a:cs typeface="+mn-cs"/>
            </a:endParaRPr>
          </a:p>
          <a:p>
            <a:pPr marL="460375" lvl="1" indent="-231775" eaLnBrk="1" hangingPunct="1">
              <a:spcBef>
                <a:spcPct val="20000"/>
              </a:spcBef>
              <a:buSzPct val="100000"/>
              <a:buFont typeface="Arial" pitchFamily="34" charset="0"/>
              <a:buChar char="•"/>
            </a:pPr>
            <a:r>
              <a:rPr lang="en-US" dirty="0" smtClean="0">
                <a:latin typeface="+mn-lt"/>
                <a:cs typeface="+mn-cs"/>
              </a:rPr>
              <a:t>A preferred drug list is utilized and can be found at </a:t>
            </a:r>
            <a:br>
              <a:rPr lang="en-US" dirty="0" smtClean="0">
                <a:latin typeface="+mn-lt"/>
                <a:cs typeface="+mn-cs"/>
              </a:rPr>
            </a:br>
            <a:r>
              <a:rPr lang="en-US" dirty="0" smtClean="0">
                <a:solidFill>
                  <a:srgbClr val="FF0000"/>
                </a:solidFill>
                <a:latin typeface="+mn-lt"/>
                <a:cs typeface="+mn-cs"/>
                <a:hlinkClick r:id="rId2"/>
              </a:rPr>
              <a:t>www.dc-pbm.com</a:t>
            </a:r>
            <a:r>
              <a:rPr lang="en-US" dirty="0" smtClean="0">
                <a:latin typeface="+mn-lt"/>
                <a:cs typeface="+mn-cs"/>
              </a:rPr>
              <a:t/>
            </a:r>
            <a:br>
              <a:rPr lang="en-US" dirty="0" smtClean="0">
                <a:latin typeface="+mn-lt"/>
                <a:cs typeface="+mn-cs"/>
              </a:rPr>
            </a:br>
            <a:endParaRPr lang="en-US" dirty="0" smtClean="0">
              <a:latin typeface="+mn-lt"/>
              <a:cs typeface="+mn-cs"/>
            </a:endParaRPr>
          </a:p>
          <a:p>
            <a:pPr marL="460375" lvl="1" indent="-231775" eaLnBrk="1" hangingPunct="1">
              <a:spcBef>
                <a:spcPct val="20000"/>
              </a:spcBef>
              <a:buSzPct val="100000"/>
              <a:buFont typeface="Arial" pitchFamily="34" charset="0"/>
              <a:buChar char="•"/>
            </a:pPr>
            <a:r>
              <a:rPr lang="en-US" dirty="0" smtClean="0">
                <a:latin typeface="+mn-lt"/>
                <a:cs typeface="+mn-cs"/>
              </a:rPr>
              <a:t>Claims submitted for drugs that are not on the preferred drug list will require prior authorization</a:t>
            </a:r>
          </a:p>
          <a:p>
            <a:pPr marL="917575" lvl="2" indent="-231775" eaLnBrk="1" hangingPunct="1">
              <a:spcBef>
                <a:spcPct val="20000"/>
              </a:spcBef>
              <a:buSzPct val="100000"/>
              <a:buFont typeface="Arial" pitchFamily="34" charset="0"/>
              <a:buChar char="•"/>
            </a:pPr>
            <a:r>
              <a:rPr lang="en-US" dirty="0" smtClean="0">
                <a:latin typeface="+mn-lt"/>
                <a:cs typeface="+mn-cs"/>
              </a:rPr>
              <a:t>Non-PDL PA Request Form can be found at </a:t>
            </a:r>
            <a:r>
              <a:rPr lang="en-US" dirty="0" smtClean="0">
                <a:solidFill>
                  <a:srgbClr val="FF0000"/>
                </a:solidFill>
                <a:latin typeface="+mn-lt"/>
                <a:hlinkClick r:id="rId2"/>
              </a:rPr>
              <a:t>www.dc-pbm.com</a:t>
            </a:r>
            <a:r>
              <a:rPr lang="en-US" dirty="0" smtClean="0">
                <a:latin typeface="+mn-lt"/>
                <a:cs typeface="+mn-cs"/>
              </a:rPr>
              <a:t/>
            </a:r>
            <a:br>
              <a:rPr lang="en-US" dirty="0" smtClean="0">
                <a:latin typeface="+mn-lt"/>
                <a:cs typeface="+mn-cs"/>
              </a:rPr>
            </a:br>
            <a:endParaRPr lang="en-US" dirty="0" smtClean="0">
              <a:latin typeface="+mn-lt"/>
              <a:cs typeface="+mn-cs"/>
            </a:endParaRPr>
          </a:p>
          <a:p>
            <a:pPr marL="460375" lvl="1" indent="-231775" eaLnBrk="1" hangingPunct="1">
              <a:spcBef>
                <a:spcPct val="20000"/>
              </a:spcBef>
              <a:buSzPct val="100000"/>
              <a:buFont typeface="Arial" pitchFamily="34" charset="0"/>
              <a:buChar char="•"/>
            </a:pPr>
            <a:r>
              <a:rPr lang="en-US" dirty="0" smtClean="0">
                <a:latin typeface="+mn-lt"/>
                <a:cs typeface="+mn-cs"/>
              </a:rPr>
              <a:t>$1.00 co-pay applies</a:t>
            </a:r>
          </a:p>
          <a:p>
            <a:pPr lvl="1">
              <a:buFont typeface="Arial" pitchFamily="34" charset="0"/>
              <a:buChar char="•"/>
            </a:pPr>
            <a:endParaRPr lang="en-US" sz="1400" dirty="0">
              <a:latin typeface="Calibri-Italic"/>
            </a:endParaRPr>
          </a:p>
        </p:txBody>
      </p:sp>
    </p:spTree>
    <p:extLst>
      <p:ext uri="{BB962C8B-B14F-4D97-AF65-F5344CB8AC3E}">
        <p14:creationId xmlns="" xmlns:p14="http://schemas.microsoft.com/office/powerpoint/2010/main" val="32329676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Prior Authorizations</a:t>
            </a:r>
            <a:endParaRPr lang="en-US" dirty="0"/>
          </a:p>
        </p:txBody>
      </p:sp>
      <p:sp>
        <p:nvSpPr>
          <p:cNvPr id="4" name="Slide Number Placeholder 3"/>
          <p:cNvSpPr>
            <a:spLocks noGrp="1"/>
          </p:cNvSpPr>
          <p:nvPr>
            <p:ph type="sldNum" sz="quarter" idx="12"/>
          </p:nvPr>
        </p:nvSpPr>
        <p:spPr/>
        <p:txBody>
          <a:bodyPr/>
          <a:lstStyle/>
          <a:p>
            <a:fld id="{DE18E73D-3AD7-40EF-B6D5-D3FDC236702B}" type="slidenum">
              <a:rPr lang="en-US" smtClean="0"/>
              <a:pPr/>
              <a:t>23</a:t>
            </a:fld>
            <a:endParaRPr lang="en-US" dirty="0"/>
          </a:p>
        </p:txBody>
      </p:sp>
      <p:sp>
        <p:nvSpPr>
          <p:cNvPr id="7" name="TextBox 6"/>
          <p:cNvSpPr txBox="1"/>
          <p:nvPr/>
        </p:nvSpPr>
        <p:spPr>
          <a:xfrm>
            <a:off x="457200" y="789709"/>
            <a:ext cx="7273636" cy="2770909"/>
          </a:xfrm>
          <a:prstGeom prst="rect">
            <a:avLst/>
          </a:prstGeom>
          <a:noFill/>
        </p:spPr>
        <p:txBody>
          <a:bodyPr wrap="square" lIns="0" tIns="0" rIns="0" bIns="0" rtlCol="0">
            <a:noAutofit/>
          </a:bodyPr>
          <a:lstStyle/>
          <a:p>
            <a:endParaRPr lang="en-US" sz="1400" dirty="0">
              <a:solidFill>
                <a:srgbClr val="ED8B00"/>
              </a:solidFill>
              <a:latin typeface="Calibri-Italic"/>
            </a:endParaRPr>
          </a:p>
        </p:txBody>
      </p:sp>
      <p:sp>
        <p:nvSpPr>
          <p:cNvPr id="8" name="TextBox 7"/>
          <p:cNvSpPr txBox="1"/>
          <p:nvPr/>
        </p:nvSpPr>
        <p:spPr>
          <a:xfrm>
            <a:off x="457200" y="1676399"/>
            <a:ext cx="7675418" cy="3061855"/>
          </a:xfrm>
          <a:prstGeom prst="rect">
            <a:avLst/>
          </a:prstGeom>
          <a:noFill/>
        </p:spPr>
        <p:txBody>
          <a:bodyPr wrap="square" lIns="0" tIns="0" rIns="0" bIns="0" rtlCol="0">
            <a:noAutofit/>
          </a:bodyPr>
          <a:lstStyle/>
          <a:p>
            <a:r>
              <a:rPr lang="en-US" b="1" dirty="0" smtClean="0">
                <a:latin typeface="+mn-lt"/>
              </a:rPr>
              <a:t>New in all programs</a:t>
            </a:r>
            <a:r>
              <a:rPr lang="en-US" dirty="0" smtClean="0">
                <a:latin typeface="+mn-lt"/>
              </a:rPr>
              <a:t/>
            </a:r>
            <a:br>
              <a:rPr lang="en-US" dirty="0" smtClean="0">
                <a:latin typeface="+mn-lt"/>
              </a:rPr>
            </a:br>
            <a:endParaRPr lang="en-US" dirty="0" smtClean="0">
              <a:latin typeface="+mn-lt"/>
            </a:endParaRPr>
          </a:p>
          <a:p>
            <a:r>
              <a:rPr lang="en-US" dirty="0" smtClean="0">
                <a:latin typeface="+mn-lt"/>
              </a:rPr>
              <a:t>A beneficiary’s medical claim history is examined for diagnosis codes or procedure codes that will allow the system to automatically override a prior authorization requirement.  For example:</a:t>
            </a:r>
            <a:br>
              <a:rPr lang="en-US" dirty="0" smtClean="0">
                <a:latin typeface="+mn-lt"/>
              </a:rPr>
            </a:br>
            <a:endParaRPr lang="en-US" dirty="0" smtClean="0">
              <a:latin typeface="+mn-lt"/>
            </a:endParaRPr>
          </a:p>
          <a:p>
            <a:pPr marL="742950" lvl="1" indent="-285750">
              <a:buFont typeface="Arial" panose="020B0604020202020204" pitchFamily="34" charset="0"/>
              <a:buChar char="•"/>
            </a:pPr>
            <a:r>
              <a:rPr lang="en-US" dirty="0" smtClean="0">
                <a:latin typeface="+mn-lt"/>
              </a:rPr>
              <a:t>The prior authorization requirement for a CII medication intended for long-term use will be systematically waived when a diagnosis of ADD, ADHD, narcolepsy, or cancer is found within the past six months in the beneficiary’s medical history.</a:t>
            </a:r>
            <a:endParaRPr lang="en-US" dirty="0">
              <a:latin typeface="+mn-lt"/>
            </a:endParaRPr>
          </a:p>
        </p:txBody>
      </p:sp>
    </p:spTree>
    <p:extLst>
      <p:ext uri="{BB962C8B-B14F-4D97-AF65-F5344CB8AC3E}">
        <p14:creationId xmlns="" xmlns:p14="http://schemas.microsoft.com/office/powerpoint/2010/main" val="27865093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Title 1"/>
          <p:cNvSpPr>
            <a:spLocks noGrp="1"/>
          </p:cNvSpPr>
          <p:nvPr>
            <p:ph type="title"/>
          </p:nvPr>
        </p:nvSpPr>
        <p:spPr/>
        <p:txBody>
          <a:bodyPr/>
          <a:lstStyle/>
          <a:p>
            <a:pPr eaLnBrk="1" hangingPunct="1"/>
            <a:r>
              <a:rPr dirty="0" smtClean="0"/>
              <a:t>Questions and Answers</a:t>
            </a:r>
          </a:p>
        </p:txBody>
      </p:sp>
      <p:sp>
        <p:nvSpPr>
          <p:cNvPr id="39938" name="Slide Number Placeholder 15"/>
          <p:cNvSpPr>
            <a:spLocks noGrp="1"/>
          </p:cNvSpPr>
          <p:nvPr>
            <p:ph type="sldNum" sz="quarter" idx="4294967295"/>
          </p:nvPr>
        </p:nvSpPr>
        <p:spPr bwMode="auto">
          <a:xfrm>
            <a:off x="0" y="6575425"/>
            <a:ext cx="301625" cy="18415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D3EE22-D0E2-4E47-BA54-4C27043D2033}" type="slidenum">
              <a:rPr lang="en-US">
                <a:solidFill>
                  <a:schemeClr val="bg1"/>
                </a:solidFill>
                <a:latin typeface="Calibri" panose="020F0502020204030204" pitchFamily="34" charset="0"/>
              </a:rPr>
              <a:pPr/>
              <a:t>24</a:t>
            </a:fld>
            <a:endParaRPr 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6"/>
          <p:cNvSpPr>
            <a:spLocks noGrp="1"/>
          </p:cNvSpPr>
          <p:nvPr>
            <p:ph type="title"/>
          </p:nvPr>
        </p:nvSpPr>
        <p:spPr/>
        <p:txBody>
          <a:bodyPr/>
          <a:lstStyle/>
          <a:p>
            <a:r>
              <a:rPr dirty="0" smtClean="0"/>
              <a:t>Thank You</a:t>
            </a:r>
            <a:endParaRP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District of Columbia Pharmacy Benefit Management (PBM)</a:t>
            </a:r>
            <a:endParaRPr lang="en-US" dirty="0" smtClean="0"/>
          </a:p>
        </p:txBody>
      </p:sp>
      <p:sp>
        <p:nvSpPr>
          <p:cNvPr id="11267" name="Content Placeholder 2"/>
          <p:cNvSpPr>
            <a:spLocks noGrp="1"/>
          </p:cNvSpPr>
          <p:nvPr>
            <p:ph idx="1"/>
          </p:nvPr>
        </p:nvSpPr>
        <p:spPr>
          <a:xfrm>
            <a:off x="237899" y="1664267"/>
            <a:ext cx="8229600" cy="4525963"/>
          </a:xfrm>
        </p:spPr>
        <p:txBody>
          <a:bodyPr/>
          <a:lstStyle/>
          <a:p>
            <a:pPr lvl="1"/>
            <a:r>
              <a:rPr lang="en-US" dirty="0" smtClean="0"/>
              <a:t>On December 19, 2015, Magellan Medicaid Administration, Inc. (part of the Magellan Rx Management Division of Magellan Health, Inc.) will assume the responsibility for the </a:t>
            </a:r>
            <a:r>
              <a:rPr lang="en-US" dirty="0"/>
              <a:t>District of Columbia Pharmacy Benefit Management (PBM). </a:t>
            </a:r>
            <a:r>
              <a:rPr lang="en-US" dirty="0" smtClean="0"/>
              <a:t>The PBM will perform the following functions:</a:t>
            </a:r>
          </a:p>
          <a:p>
            <a:pPr lvl="2"/>
            <a:r>
              <a:rPr lang="en-US" dirty="0" smtClean="0"/>
              <a:t>Claims Processing</a:t>
            </a:r>
          </a:p>
          <a:p>
            <a:pPr lvl="2"/>
            <a:r>
              <a:rPr lang="en-US" dirty="0" smtClean="0"/>
              <a:t>Operations support for the Pharmacy Benefit Management (PBM) system</a:t>
            </a:r>
          </a:p>
          <a:p>
            <a:pPr lvl="2"/>
            <a:r>
              <a:rPr lang="en-US" dirty="0" smtClean="0"/>
              <a:t>Call Center Operations for Providers and Members</a:t>
            </a:r>
          </a:p>
          <a:p>
            <a:pPr lvl="2"/>
            <a:r>
              <a:rPr lang="en-US" dirty="0" smtClean="0"/>
              <a:t>Clinical Consultation Services</a:t>
            </a:r>
          </a:p>
          <a:p>
            <a:pPr lvl="2"/>
            <a:r>
              <a:rPr lang="en-US" dirty="0" smtClean="0"/>
              <a:t>Education and Outreach for Providers</a:t>
            </a:r>
          </a:p>
          <a:p>
            <a:pPr lvl="1"/>
            <a:endParaRPr lang="en-US" dirty="0" smtClean="0"/>
          </a:p>
        </p:txBody>
      </p:sp>
      <p:sp>
        <p:nvSpPr>
          <p:cNvPr id="11" name="Slide Number Placeholder 1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B0E6DCE-C8F4-4960-B659-9B3E6FD78C47}" type="slidenum">
              <a:rPr lang="en-US" smtClean="0">
                <a:solidFill>
                  <a:schemeClr val="bg1"/>
                </a:solidFill>
                <a:latin typeface="Calibri" panose="020F0502020204030204" pitchFamily="34" charset="0"/>
              </a:rPr>
              <a:pPr/>
              <a:t>3</a:t>
            </a:fld>
            <a:endParaRPr lang="en-US" dirty="0">
              <a:solidFill>
                <a:schemeClr val="bg1"/>
              </a:solidFill>
              <a:latin typeface="Calibri" panose="020F0502020204030204" pitchFamily="34" charset="0"/>
            </a:endParaRPr>
          </a:p>
        </p:txBody>
      </p:sp>
      <p:pic>
        <p:nvPicPr>
          <p:cNvPr id="11269" name="Picture 9" descr="MCj03825920000[1]"/>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477000" y="3916363"/>
            <a:ext cx="2209800" cy="2209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Title 1"/>
          <p:cNvSpPr>
            <a:spLocks noGrp="1"/>
          </p:cNvSpPr>
          <p:nvPr>
            <p:ph type="title"/>
          </p:nvPr>
        </p:nvSpPr>
        <p:spPr>
          <a:solidFill>
            <a:schemeClr val="bg1"/>
          </a:solidFill>
        </p:spPr>
        <p:txBody>
          <a:bodyPr/>
          <a:lstStyle/>
          <a:p>
            <a:pPr eaLnBrk="1" hangingPunct="1"/>
            <a:r>
              <a:rPr dirty="0" smtClean="0"/>
              <a:t>Effective Date for Transition Implementation</a:t>
            </a:r>
          </a:p>
        </p:txBody>
      </p:sp>
      <p:sp>
        <p:nvSpPr>
          <p:cNvPr id="12290" name="Content Placeholder 2"/>
          <p:cNvSpPr>
            <a:spLocks noGrp="1"/>
          </p:cNvSpPr>
          <p:nvPr>
            <p:ph idx="1"/>
          </p:nvPr>
        </p:nvSpPr>
        <p:spPr/>
        <p:txBody>
          <a:bodyPr/>
          <a:lstStyle/>
          <a:p>
            <a:pPr lvl="1" eaLnBrk="1" hangingPunct="1"/>
            <a:r>
              <a:rPr dirty="0" smtClean="0"/>
              <a:t>On December 18, 2015, the current PBM vendor, Xerox State Healthcare, will shutdown claims processing at 11:59 p.m. </a:t>
            </a:r>
            <a:endParaRPr strike="sngStrike" dirty="0" smtClean="0"/>
          </a:p>
          <a:p>
            <a:pPr lvl="1" eaLnBrk="1" hangingPunct="1"/>
            <a:endParaRPr dirty="0" smtClean="0"/>
          </a:p>
          <a:p>
            <a:pPr lvl="1"/>
            <a:r>
              <a:rPr dirty="0" smtClean="0"/>
              <a:t>On December 19, 2015, </a:t>
            </a:r>
            <a:r>
              <a:rPr lang="en-US" dirty="0" smtClean="0"/>
              <a:t>Magellan Medicaid Administration </a:t>
            </a:r>
            <a:r>
              <a:rPr dirty="0" smtClean="0"/>
              <a:t>will begin claims processing at 6:00 a.m.</a:t>
            </a:r>
            <a:endParaRPr strike="sngStrike" dirty="0" smtClean="0"/>
          </a:p>
          <a:p>
            <a:pPr lvl="2" eaLnBrk="1" hangingPunct="1"/>
            <a:r>
              <a:rPr dirty="0" smtClean="0"/>
              <a:t>Providers should hold ALL claims from 11:59 p.m. </a:t>
            </a:r>
            <a:r>
              <a:rPr lang="en-US" dirty="0" smtClean="0"/>
              <a:t>–</a:t>
            </a:r>
            <a:r>
              <a:rPr dirty="0" smtClean="0"/>
              <a:t> 6:00 a.m.</a:t>
            </a:r>
          </a:p>
        </p:txBody>
      </p:sp>
      <p:sp>
        <p:nvSpPr>
          <p:cNvPr id="12291" name="Slide Number Placeholder 1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5D9EE71-2259-40DE-85BD-908B4C00F8A0}" type="slidenum">
              <a:rPr lang="en-US" smtClean="0">
                <a:solidFill>
                  <a:schemeClr val="bg1"/>
                </a:solidFill>
                <a:latin typeface="Calibri" panose="020F0502020204030204" pitchFamily="34" charset="0"/>
              </a:rPr>
              <a:pPr/>
              <a:t>4</a:t>
            </a:fld>
            <a:endParaRPr 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itle 1"/>
          <p:cNvSpPr>
            <a:spLocks noGrp="1"/>
          </p:cNvSpPr>
          <p:nvPr>
            <p:ph type="title"/>
          </p:nvPr>
        </p:nvSpPr>
        <p:spPr/>
        <p:txBody>
          <a:bodyPr/>
          <a:lstStyle/>
          <a:p>
            <a:pPr eaLnBrk="1" hangingPunct="1"/>
            <a:r>
              <a:rPr dirty="0" smtClean="0"/>
              <a:t>Availability</a:t>
            </a:r>
          </a:p>
        </p:txBody>
      </p:sp>
      <p:sp>
        <p:nvSpPr>
          <p:cNvPr id="13314" name="Content Placeholder 2"/>
          <p:cNvSpPr>
            <a:spLocks noGrp="1"/>
          </p:cNvSpPr>
          <p:nvPr>
            <p:ph idx="1"/>
          </p:nvPr>
        </p:nvSpPr>
        <p:spPr/>
        <p:txBody>
          <a:bodyPr/>
          <a:lstStyle/>
          <a:p>
            <a:pPr lvl="1"/>
            <a:r>
              <a:rPr dirty="0" smtClean="0"/>
              <a:t>The point-of-sale (POS) system will be available for submitting claims 24/7</a:t>
            </a:r>
          </a:p>
          <a:p>
            <a:pPr lvl="2" eaLnBrk="1" hangingPunct="1">
              <a:buNone/>
            </a:pPr>
            <a:endParaRPr dirty="0" smtClean="0"/>
          </a:p>
          <a:p>
            <a:pPr lvl="2">
              <a:buFont typeface="Arial" panose="020B0604020202020204" pitchFamily="34" charset="0"/>
              <a:buChar char="•"/>
            </a:pPr>
            <a:r>
              <a:rPr sz="2000" dirty="0" smtClean="0"/>
              <a:t>When needed, routine maintenance may occur:</a:t>
            </a:r>
          </a:p>
          <a:p>
            <a:pPr lvl="3">
              <a:buFont typeface="Symbol" panose="05050102010706020507" pitchFamily="18" charset="2"/>
              <a:buChar char="-"/>
            </a:pPr>
            <a:r>
              <a:rPr sz="2000" dirty="0" smtClean="0"/>
              <a:t>Saturday at 11:00 p.m. – 6:00 a.m. </a:t>
            </a:r>
            <a:endParaRPr sz="2000" strike="sngStrike" dirty="0" smtClean="0"/>
          </a:p>
        </p:txBody>
      </p:sp>
      <p:sp>
        <p:nvSpPr>
          <p:cNvPr id="13315" name="Slide Number Placeholder 1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7326CC0-9074-4175-A42A-49F7BB99B01D}" type="slidenum">
              <a:rPr lang="en-US">
                <a:solidFill>
                  <a:schemeClr val="bg1"/>
                </a:solidFill>
                <a:latin typeface="Calibri" panose="020F0502020204030204" pitchFamily="34" charset="0"/>
              </a:rPr>
              <a:pPr/>
              <a:t>5</a:t>
            </a:fld>
            <a:endParaRPr 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tle 1"/>
          <p:cNvSpPr>
            <a:spLocks noGrp="1"/>
          </p:cNvSpPr>
          <p:nvPr>
            <p:ph type="title"/>
          </p:nvPr>
        </p:nvSpPr>
        <p:spPr/>
        <p:txBody>
          <a:bodyPr/>
          <a:lstStyle/>
          <a:p>
            <a:pPr eaLnBrk="1" hangingPunct="1"/>
            <a:r>
              <a:rPr dirty="0" smtClean="0"/>
              <a:t>Readiness Documents and Resources</a:t>
            </a:r>
          </a:p>
        </p:txBody>
      </p:sp>
      <p:sp>
        <p:nvSpPr>
          <p:cNvPr id="3" name="Content Placeholder 2"/>
          <p:cNvSpPr>
            <a:spLocks noGrp="1"/>
          </p:cNvSpPr>
          <p:nvPr>
            <p:ph idx="1"/>
          </p:nvPr>
        </p:nvSpPr>
        <p:spPr/>
        <p:txBody>
          <a:bodyPr rtlCol="0">
            <a:normAutofit/>
          </a:bodyPr>
          <a:lstStyle/>
          <a:p>
            <a:pPr lvl="1" eaLnBrk="1" fontAlgn="auto" hangingPunct="1">
              <a:spcAft>
                <a:spcPts val="0"/>
              </a:spcAft>
              <a:defRPr/>
            </a:pPr>
            <a:r>
              <a:rPr dirty="0" smtClean="0"/>
              <a:t>Provider Manual</a:t>
            </a:r>
            <a:endParaRPr strike="sngStrike" dirty="0"/>
          </a:p>
          <a:p>
            <a:pPr lvl="1">
              <a:defRPr/>
            </a:pPr>
            <a:r>
              <a:rPr lang="en-US" dirty="0" smtClean="0"/>
              <a:t>Payer Specification Sheet</a:t>
            </a:r>
          </a:p>
          <a:p>
            <a:pPr lvl="1">
              <a:defRPr/>
            </a:pPr>
            <a:r>
              <a:rPr lang="en-US" dirty="0" smtClean="0"/>
              <a:t>Forms</a:t>
            </a:r>
          </a:p>
          <a:p>
            <a:pPr lvl="1">
              <a:defRPr/>
            </a:pPr>
            <a:r>
              <a:rPr lang="en-US" dirty="0" smtClean="0"/>
              <a:t>Frequently Asked Questions</a:t>
            </a:r>
            <a:endParaRPr lang="en-US" dirty="0"/>
          </a:p>
          <a:p>
            <a:pPr lvl="1">
              <a:defRPr/>
            </a:pPr>
            <a:r>
              <a:rPr lang="en-US" dirty="0" smtClean="0"/>
              <a:t>User </a:t>
            </a:r>
            <a:r>
              <a:rPr lang="en-US" dirty="0"/>
              <a:t>Administration Console (UAC) and Web Prior Authorization (WebPA) information for the prescriber community will be </a:t>
            </a:r>
            <a:r>
              <a:rPr lang="en-US" dirty="0" smtClean="0"/>
              <a:t>forthcoming</a:t>
            </a:r>
          </a:p>
          <a:p>
            <a:pPr lvl="1" eaLnBrk="1" fontAlgn="auto" hangingPunct="1">
              <a:spcAft>
                <a:spcPts val="0"/>
              </a:spcAft>
              <a:defRPr/>
            </a:pPr>
            <a:endParaRPr dirty="0"/>
          </a:p>
          <a:p>
            <a:pPr marL="117475" lvl="1" indent="-3175">
              <a:buNone/>
              <a:defRPr/>
            </a:pPr>
            <a:r>
              <a:rPr dirty="0"/>
              <a:t>All documents and resources are located on </a:t>
            </a:r>
            <a:r>
              <a:rPr dirty="0" smtClean="0"/>
              <a:t>the </a:t>
            </a:r>
            <a:r>
              <a:rPr lang="en-US" dirty="0"/>
              <a:t>District of Columbia Pharmacy Benefit Management (PBM)</a:t>
            </a:r>
            <a:r>
              <a:rPr dirty="0" smtClean="0"/>
              <a:t> Website: </a:t>
            </a:r>
            <a:r>
              <a:rPr lang="en-US" dirty="0" smtClean="0">
                <a:solidFill>
                  <a:schemeClr val="tx2">
                    <a:lumMod val="50000"/>
                  </a:schemeClr>
                </a:solidFill>
                <a:hlinkClick r:id="rId2"/>
              </a:rPr>
              <a:t>www.dc-pbm.com</a:t>
            </a:r>
            <a:endParaRPr dirty="0" smtClean="0">
              <a:solidFill>
                <a:srgbClr val="0000FF"/>
              </a:solidFill>
            </a:endParaRPr>
          </a:p>
          <a:p>
            <a:pPr marL="117475" lvl="1" indent="-3175">
              <a:buNone/>
              <a:defRPr/>
            </a:pPr>
            <a:endParaRPr dirty="0" smtClean="0">
              <a:solidFill>
                <a:srgbClr val="FF0000"/>
              </a:solidFill>
            </a:endParaRPr>
          </a:p>
          <a:p>
            <a:pPr lvl="1" eaLnBrk="1" fontAlgn="auto" hangingPunct="1">
              <a:spcAft>
                <a:spcPts val="0"/>
              </a:spcAft>
              <a:buFont typeface="Arial" panose="020B0604020202020204" pitchFamily="34" charset="0"/>
              <a:buNone/>
              <a:defRPr/>
            </a:pPr>
            <a:endParaRPr dirty="0"/>
          </a:p>
        </p:txBody>
      </p:sp>
      <p:sp>
        <p:nvSpPr>
          <p:cNvPr id="14339" name="Slide Number Placeholder 1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99A08BC-D271-4C71-ACB5-9846F92293C2}" type="slidenum">
              <a:rPr lang="en-US">
                <a:solidFill>
                  <a:schemeClr val="bg1"/>
                </a:solidFill>
                <a:latin typeface="Calibri" panose="020F0502020204030204" pitchFamily="34" charset="0"/>
              </a:rPr>
              <a:pPr/>
              <a:t>6</a:t>
            </a:fld>
            <a:endParaRPr 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6"/>
          <p:cNvSpPr>
            <a:spLocks noGrp="1"/>
          </p:cNvSpPr>
          <p:nvPr>
            <p:ph type="title"/>
          </p:nvPr>
        </p:nvSpPr>
        <p:spPr>
          <a:xfrm>
            <a:off x="173038" y="2597150"/>
            <a:ext cx="8574087" cy="1362075"/>
          </a:xfrm>
        </p:spPr>
        <p:txBody>
          <a:bodyPr/>
          <a:lstStyle/>
          <a:p>
            <a:r>
              <a:rPr dirty="0" smtClean="0"/>
              <a:t>POS </a:t>
            </a:r>
            <a:r>
              <a:rPr dirty="0"/>
              <a:t>Technical Readiness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Title 1"/>
          <p:cNvSpPr>
            <a:spLocks noGrp="1"/>
          </p:cNvSpPr>
          <p:nvPr>
            <p:ph type="title"/>
          </p:nvPr>
        </p:nvSpPr>
        <p:spPr/>
        <p:txBody>
          <a:bodyPr/>
          <a:lstStyle/>
          <a:p>
            <a:r>
              <a:rPr lang="en-US" dirty="0"/>
              <a:t>Technical POS Submission </a:t>
            </a:r>
            <a:r>
              <a:rPr lang="en-US" dirty="0" smtClean="0"/>
              <a:t>Readiness</a:t>
            </a:r>
            <a:r>
              <a:rPr lang="en-US" strike="sngStrike" dirty="0" smtClean="0"/>
              <a:t/>
            </a:r>
            <a:br>
              <a:rPr lang="en-US" strike="sngStrike" dirty="0" smtClean="0"/>
            </a:br>
            <a:endParaRPr strike="sngStrike" dirty="0" smtClean="0"/>
          </a:p>
        </p:txBody>
      </p:sp>
      <p:sp>
        <p:nvSpPr>
          <p:cNvPr id="18434" name="Content Placeholder 2"/>
          <p:cNvSpPr>
            <a:spLocks noGrp="1"/>
          </p:cNvSpPr>
          <p:nvPr>
            <p:ph idx="1"/>
          </p:nvPr>
        </p:nvSpPr>
        <p:spPr/>
        <p:txBody>
          <a:bodyPr/>
          <a:lstStyle/>
          <a:p>
            <a:pPr marL="228600" lvl="1" indent="0" eaLnBrk="1" hangingPunct="1">
              <a:buNone/>
            </a:pPr>
            <a:r>
              <a:rPr b="1" dirty="0" smtClean="0"/>
              <a:t>Transaction Header Segment</a:t>
            </a:r>
          </a:p>
          <a:p>
            <a:pPr lvl="1"/>
            <a:r>
              <a:rPr dirty="0" smtClean="0"/>
              <a:t>All transactions require the following values:</a:t>
            </a:r>
          </a:p>
          <a:p>
            <a:pPr lvl="2">
              <a:buFont typeface="Arial" panose="020B0604020202020204" pitchFamily="34" charset="0"/>
              <a:buChar char="•"/>
            </a:pPr>
            <a:r>
              <a:rPr b="1" dirty="0" smtClean="0"/>
              <a:t>NEW - </a:t>
            </a:r>
            <a:r>
              <a:rPr dirty="0" smtClean="0"/>
              <a:t>BIN Number: </a:t>
            </a:r>
            <a:r>
              <a:rPr b="1" dirty="0" smtClean="0"/>
              <a:t>018407</a:t>
            </a:r>
            <a:r>
              <a:rPr dirty="0" smtClean="0"/>
              <a:t> for all District pharmacy programs</a:t>
            </a:r>
          </a:p>
          <a:p>
            <a:pPr lvl="2">
              <a:buFont typeface="Arial" panose="020B0604020202020204" pitchFamily="34" charset="0"/>
              <a:buChar char="•"/>
            </a:pPr>
            <a:r>
              <a:rPr dirty="0" smtClean="0"/>
              <a:t>Version/Release Number: </a:t>
            </a:r>
            <a:r>
              <a:rPr b="1" dirty="0" smtClean="0"/>
              <a:t>D0</a:t>
            </a:r>
          </a:p>
          <a:p>
            <a:pPr lvl="2">
              <a:buFont typeface="Arial" panose="020B0604020202020204" pitchFamily="34" charset="0"/>
              <a:buChar char="•"/>
            </a:pPr>
            <a:r>
              <a:rPr lang="en-US" b="1" dirty="0" smtClean="0"/>
              <a:t>NEW - </a:t>
            </a:r>
            <a:r>
              <a:rPr dirty="0" smtClean="0"/>
              <a:t>Processor Control Number (PCN):</a:t>
            </a:r>
          </a:p>
          <a:p>
            <a:pPr lvl="3">
              <a:buFont typeface="Symbol" panose="05050102010706020507" pitchFamily="18" charset="2"/>
              <a:buChar char="-"/>
            </a:pPr>
            <a:r>
              <a:rPr dirty="0" smtClean="0"/>
              <a:t>District Medicaid: </a:t>
            </a:r>
            <a:r>
              <a:rPr b="1" dirty="0" smtClean="0"/>
              <a:t>DCMC018407</a:t>
            </a:r>
          </a:p>
          <a:p>
            <a:pPr lvl="3">
              <a:buFont typeface="Symbol" panose="05050102010706020507" pitchFamily="18" charset="2"/>
              <a:buChar char="-"/>
            </a:pPr>
            <a:r>
              <a:rPr lang="en-US" dirty="0"/>
              <a:t>District</a:t>
            </a:r>
            <a:r>
              <a:rPr dirty="0" smtClean="0"/>
              <a:t> Alliance: </a:t>
            </a:r>
            <a:r>
              <a:rPr b="1" dirty="0" smtClean="0"/>
              <a:t>DCAL018407</a:t>
            </a:r>
          </a:p>
          <a:p>
            <a:pPr lvl="3">
              <a:buFont typeface="Symbol" panose="05050102010706020507" pitchFamily="18" charset="2"/>
              <a:buChar char="-"/>
            </a:pPr>
            <a:r>
              <a:rPr lang="en-US" dirty="0"/>
              <a:t>District</a:t>
            </a:r>
            <a:r>
              <a:rPr dirty="0" smtClean="0"/>
              <a:t> ADAP: </a:t>
            </a:r>
            <a:r>
              <a:rPr b="1" dirty="0" smtClean="0"/>
              <a:t>TROOP</a:t>
            </a:r>
          </a:p>
          <a:p>
            <a:pPr lvl="2">
              <a:buFont typeface="Arial" panose="020B0604020202020204" pitchFamily="34" charset="0"/>
              <a:buChar char="•"/>
            </a:pPr>
            <a:r>
              <a:rPr dirty="0" smtClean="0"/>
              <a:t>Group ID:</a:t>
            </a:r>
          </a:p>
          <a:p>
            <a:pPr lvl="3">
              <a:buFont typeface="Symbol" panose="05050102010706020507" pitchFamily="18" charset="2"/>
              <a:buChar char="-"/>
            </a:pPr>
            <a:r>
              <a:rPr lang="en-US" dirty="0"/>
              <a:t>District</a:t>
            </a:r>
            <a:r>
              <a:rPr dirty="0" smtClean="0"/>
              <a:t> Medicaid: </a:t>
            </a:r>
            <a:r>
              <a:rPr b="1" dirty="0" smtClean="0"/>
              <a:t>DCMEDICAID</a:t>
            </a:r>
          </a:p>
          <a:p>
            <a:pPr lvl="3">
              <a:buFont typeface="Symbol" panose="05050102010706020507" pitchFamily="18" charset="2"/>
              <a:buChar char="-"/>
            </a:pPr>
            <a:r>
              <a:rPr lang="en-US" dirty="0"/>
              <a:t>District</a:t>
            </a:r>
            <a:r>
              <a:rPr dirty="0" smtClean="0"/>
              <a:t> Alliance: </a:t>
            </a:r>
            <a:r>
              <a:rPr b="1" dirty="0" smtClean="0"/>
              <a:t>ALLI</a:t>
            </a:r>
          </a:p>
          <a:p>
            <a:pPr lvl="3">
              <a:buFont typeface="Symbol" panose="05050102010706020507" pitchFamily="18" charset="2"/>
              <a:buChar char="-"/>
            </a:pPr>
            <a:r>
              <a:rPr lang="en-US" dirty="0"/>
              <a:t>District </a:t>
            </a:r>
            <a:r>
              <a:rPr dirty="0" smtClean="0"/>
              <a:t>ADAP: </a:t>
            </a:r>
            <a:r>
              <a:rPr b="1" dirty="0" smtClean="0"/>
              <a:t>DCADAP</a:t>
            </a:r>
          </a:p>
          <a:p>
            <a:pPr lvl="1" eaLnBrk="1" hangingPunct="1">
              <a:buFont typeface="Arial" panose="020B0604020202020204" pitchFamily="34" charset="0"/>
              <a:buNone/>
            </a:pPr>
            <a:endParaRPr dirty="0" smtClean="0"/>
          </a:p>
        </p:txBody>
      </p:sp>
      <p:sp>
        <p:nvSpPr>
          <p:cNvPr id="18435" name="Slide Number Placeholder 1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93C7BE6-A9F3-436E-8666-CB91621C421E}" type="slidenum">
              <a:rPr lang="en-US">
                <a:solidFill>
                  <a:schemeClr val="bg1"/>
                </a:solidFill>
                <a:latin typeface="Calibri" panose="020F0502020204030204" pitchFamily="34" charset="0"/>
              </a:rPr>
              <a:pPr/>
              <a:t>8</a:t>
            </a:fld>
            <a:endParaRPr 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Title 1"/>
          <p:cNvSpPr>
            <a:spLocks noGrp="1"/>
          </p:cNvSpPr>
          <p:nvPr>
            <p:ph type="title"/>
          </p:nvPr>
        </p:nvSpPr>
        <p:spPr/>
        <p:txBody>
          <a:bodyPr/>
          <a:lstStyle/>
          <a:p>
            <a:r>
              <a:rPr lang="en-US" dirty="0"/>
              <a:t>Technical POS Submission </a:t>
            </a:r>
            <a:r>
              <a:rPr lang="en-US" dirty="0" smtClean="0"/>
              <a:t>Readiness</a:t>
            </a:r>
            <a:r>
              <a:rPr lang="en-US" strike="sngStrike" dirty="0" smtClean="0"/>
              <a:t/>
            </a:r>
            <a:br>
              <a:rPr lang="en-US" strike="sngStrike" dirty="0" smtClean="0"/>
            </a:br>
            <a:endParaRPr strike="sngStrike" dirty="0" smtClean="0"/>
          </a:p>
        </p:txBody>
      </p:sp>
      <p:sp>
        <p:nvSpPr>
          <p:cNvPr id="19458" name="Content Placeholder 2"/>
          <p:cNvSpPr>
            <a:spLocks noGrp="1"/>
          </p:cNvSpPr>
          <p:nvPr>
            <p:ph idx="1"/>
          </p:nvPr>
        </p:nvSpPr>
        <p:spPr/>
        <p:txBody>
          <a:bodyPr/>
          <a:lstStyle/>
          <a:p>
            <a:pPr marL="228600" lvl="1" indent="0">
              <a:buNone/>
            </a:pPr>
            <a:r>
              <a:rPr lang="en-US" b="1" dirty="0" smtClean="0"/>
              <a:t>NEW </a:t>
            </a:r>
          </a:p>
          <a:p>
            <a:pPr lvl="1"/>
            <a:r>
              <a:rPr dirty="0" smtClean="0"/>
              <a:t>Unit of Measure is required.</a:t>
            </a:r>
          </a:p>
          <a:p>
            <a:pPr lvl="2"/>
            <a:r>
              <a:rPr dirty="0" smtClean="0"/>
              <a:t>Values:</a:t>
            </a:r>
          </a:p>
          <a:p>
            <a:pPr lvl="3"/>
            <a:r>
              <a:rPr dirty="0" smtClean="0"/>
              <a:t>EA = Each</a:t>
            </a:r>
          </a:p>
          <a:p>
            <a:pPr lvl="3"/>
            <a:r>
              <a:rPr dirty="0" smtClean="0"/>
              <a:t>GM = Grams</a:t>
            </a:r>
          </a:p>
          <a:p>
            <a:pPr lvl="3"/>
            <a:r>
              <a:rPr dirty="0" smtClean="0"/>
              <a:t>ML = Milliliters</a:t>
            </a:r>
          </a:p>
          <a:p>
            <a:pPr lvl="1" eaLnBrk="1" hangingPunct="1">
              <a:buFont typeface="Arial" panose="020B0604020202020204" pitchFamily="34" charset="0"/>
              <a:buNone/>
            </a:pPr>
            <a:endParaRPr dirty="0" smtClean="0"/>
          </a:p>
        </p:txBody>
      </p:sp>
      <p:sp>
        <p:nvSpPr>
          <p:cNvPr id="19459" name="Slide Number Placeholder 1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E88AC7F-571A-477D-9FA7-4D83D9D1EC61}" type="slidenum">
              <a:rPr lang="en-US">
                <a:solidFill>
                  <a:schemeClr val="bg1"/>
                </a:solidFill>
                <a:latin typeface="Calibri" panose="020F0502020204030204" pitchFamily="34" charset="0"/>
              </a:rPr>
              <a:pPr/>
              <a:t>9</a:t>
            </a:fld>
            <a:endParaRPr 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H_Presentation_Toolbox 052914">
  <a:themeElements>
    <a:clrScheme name="Magellan 05-19-14">
      <a:dk1>
        <a:sysClr val="windowText" lastClr="000000"/>
      </a:dk1>
      <a:lt1>
        <a:sysClr val="window" lastClr="FFFFFF"/>
      </a:lt1>
      <a:dk2>
        <a:srgbClr val="00A9E0"/>
      </a:dk2>
      <a:lt2>
        <a:srgbClr val="E68699"/>
      </a:lt2>
      <a:accent1>
        <a:srgbClr val="003865"/>
      </a:accent1>
      <a:accent2>
        <a:srgbClr val="0077C8"/>
      </a:accent2>
      <a:accent3>
        <a:srgbClr val="5C068C"/>
      </a:accent3>
      <a:accent4>
        <a:srgbClr val="AE2573"/>
      </a:accent4>
      <a:accent5>
        <a:srgbClr val="006341"/>
      </a:accent5>
      <a:accent6>
        <a:srgbClr val="509E2F"/>
      </a:accent6>
      <a:hlink>
        <a:srgbClr val="C8102E"/>
      </a:hlink>
      <a:folHlink>
        <a:srgbClr val="ED8B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10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defRPr sz="1400" i="1" dirty="0">
            <a:solidFill>
              <a:srgbClr val="ED8B00"/>
            </a:solidFill>
            <a:latin typeface="Calibri-Italic"/>
          </a:defRPr>
        </a:defPPr>
      </a:lstStyle>
    </a:txDef>
  </a:objectDefaults>
  <a:extraClrSchemeLst/>
  <a:extLst>
    <a:ext uri="{05A4C25C-085E-4340-85A3-A5531E510DB2}">
      <thm15:themeFamily xmlns="" xmlns:thm15="http://schemas.microsoft.com/office/thememl/2012/main" name="MRx Medicaid_White Template 2.0.potx [Read-Only]" id="{56B6F61A-E21D-470E-A274-D352BC4A3361}" vid="{819FAC7B-8226-4662-B637-7D45565687E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EFCAB79FB9BE84EB35C0C79FAF8ABBA" ma:contentTypeVersion="0" ma:contentTypeDescription="Create a new document." ma:contentTypeScope="" ma:versionID="419b5710129b5f9fa23c827993d2bf8d">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AD66FDC-415F-476D-BE97-9C2890549E09}">
  <ds:schemaRefs>
    <ds:schemaRef ds:uri="http://schemas.microsoft.com/sharepoint/v3/contenttype/forms"/>
  </ds:schemaRefs>
</ds:datastoreItem>
</file>

<file path=customXml/itemProps2.xml><?xml version="1.0" encoding="utf-8"?>
<ds:datastoreItem xmlns:ds="http://schemas.openxmlformats.org/officeDocument/2006/customXml" ds:itemID="{13A2EB8C-F222-429E-A813-1A320151DC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FE244DEA-0C2F-4591-ABE6-5A5692FE130E}">
  <ds:schemaRefs>
    <ds:schemaRef ds:uri="http://schemas.microsoft.com/office/2006/documentManagement/types"/>
    <ds:schemaRef ds:uri="http://purl.org/dc/elements/1.1/"/>
    <ds:schemaRef ds:uri="http://purl.org/dc/terms/"/>
    <ds:schemaRef ds:uri="http://purl.org/dc/dcmitype/"/>
    <ds:schemaRef ds:uri="http://www.w3.org/XML/1998/namespace"/>
    <ds:schemaRef ds:uri="http://schemas.microsoft.com/office/2006/metadata/properties"/>
    <ds:schemaRef ds:uri="http://schemas.openxmlformats.org/package/2006/metadata/core-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MRx Medicaid_White Template 2.0</Template>
  <TotalTime>2987</TotalTime>
  <Words>808</Words>
  <Application>Microsoft Office PowerPoint</Application>
  <PresentationFormat>On-screen Show (4:3)</PresentationFormat>
  <Paragraphs>157</Paragraphs>
  <Slides>25</Slides>
  <Notes>2</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MH_Presentation_Toolbox 052914</vt:lpstr>
      <vt:lpstr>District of Columbia Pharmacy Benefit Management (PBM)</vt:lpstr>
      <vt:lpstr>Implementation Information</vt:lpstr>
      <vt:lpstr>District of Columbia Pharmacy Benefit Management (PBM)</vt:lpstr>
      <vt:lpstr>Effective Date for Transition Implementation</vt:lpstr>
      <vt:lpstr>Availability</vt:lpstr>
      <vt:lpstr>Readiness Documents and Resources</vt:lpstr>
      <vt:lpstr>POS Technical Readiness</vt:lpstr>
      <vt:lpstr>Technical POS Submission Readiness </vt:lpstr>
      <vt:lpstr>Technical POS Submission Readiness </vt:lpstr>
      <vt:lpstr>POS Operational Readiness</vt:lpstr>
      <vt:lpstr>POS Operational Readiness </vt:lpstr>
      <vt:lpstr>POS Operational Readiness </vt:lpstr>
      <vt:lpstr>Co-Pay Structure</vt:lpstr>
      <vt:lpstr>Coordination of Benefits</vt:lpstr>
      <vt:lpstr>Early Refills</vt:lpstr>
      <vt:lpstr>Remittance Advices and Payment</vt:lpstr>
      <vt:lpstr>POS Claim Processing</vt:lpstr>
      <vt:lpstr>District of Columbia Pharmacy Benefit Management (PBM) Contact Information</vt:lpstr>
      <vt:lpstr>www.dc-pbm.com</vt:lpstr>
      <vt:lpstr>ADAP</vt:lpstr>
      <vt:lpstr>DC Healthcare Alliance</vt:lpstr>
      <vt:lpstr>Medicaid FFS</vt:lpstr>
      <vt:lpstr>Prior Authorizations</vt:lpstr>
      <vt:lpstr>Questions and Answers</vt:lpstr>
      <vt:lpstr>Thank You</vt:lpstr>
    </vt:vector>
  </TitlesOfParts>
  <Company>Magellan Health Services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District of Columbia Pharmacy Benefit Management (PBM)</dc:title>
  <dc:creator>Magellan Rx Management</dc:creator>
  <cp:lastModifiedBy>Windows User</cp:lastModifiedBy>
  <cp:revision>105</cp:revision>
  <cp:lastPrinted>2015-10-14T13:47:54Z</cp:lastPrinted>
  <dcterms:created xsi:type="dcterms:W3CDTF">2015-09-11T13:38:45Z</dcterms:created>
  <dcterms:modified xsi:type="dcterms:W3CDTF">2015-12-09T01:21:49Z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Expire Date">
    <vt:lpwstr>2999-12-30T20:00:00Z</vt:lpwstr>
  </property>
  <property fmtid="{D5CDD505-2E9C-101B-9397-08002B2CF9AE}" pid="3" name="Year">
    <vt:lpwstr/>
  </property>
  <property fmtid="{D5CDD505-2E9C-101B-9397-08002B2CF9AE}" pid="4" name="Original Filename">
    <vt:lpwstr/>
  </property>
  <property fmtid="{D5CDD505-2E9C-101B-9397-08002B2CF9AE}" pid="5" name="Priority">
    <vt:lpwstr>999</vt:lpwstr>
  </property>
  <property fmtid="{D5CDD505-2E9C-101B-9397-08002B2CF9AE}" pid="6" name="Active Date">
    <vt:lpwstr>2014-10-14T17:56:22Z</vt:lpwstr>
  </property>
  <property fmtid="{D5CDD505-2E9C-101B-9397-08002B2CF9AE}" pid="7" name="ContentTypeId">
    <vt:lpwstr>0x010100EEFCAB79FB9BE84EB35C0C79FAF8ABBA</vt:lpwstr>
  </property>
</Properties>
</file>